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5.jpg" ContentType="image/jpg"/>
  <Override PartName="/ppt/notesSlides/notesSlide5.xml" ContentType="application/vnd.openxmlformats-officedocument.presentationml.notesSlide+xml"/>
  <Override PartName="/ppt/media/image16.jpg" ContentType="image/jpg"/>
  <Override PartName="/ppt/ink/ink1.xml" ContentType="application/inkml+xml"/>
  <Override PartName="/ppt/notesSlides/notesSlide6.xml" ContentType="application/vnd.openxmlformats-officedocument.presentationml.notesSlide+xml"/>
  <Override PartName="/ppt/media/image17.jpg" ContentType="image/jpg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43"/>
  </p:notesMasterIdLst>
  <p:sldIdLst>
    <p:sldId id="346" r:id="rId2"/>
    <p:sldId id="347" r:id="rId3"/>
    <p:sldId id="257" r:id="rId4"/>
    <p:sldId id="387" r:id="rId5"/>
    <p:sldId id="350" r:id="rId6"/>
    <p:sldId id="391" r:id="rId7"/>
    <p:sldId id="392" r:id="rId8"/>
    <p:sldId id="352" r:id="rId9"/>
    <p:sldId id="263" r:id="rId10"/>
    <p:sldId id="354" r:id="rId11"/>
    <p:sldId id="356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7" r:id="rId27"/>
    <p:sldId id="371" r:id="rId28"/>
    <p:sldId id="378" r:id="rId29"/>
    <p:sldId id="384" r:id="rId30"/>
    <p:sldId id="379" r:id="rId31"/>
    <p:sldId id="382" r:id="rId32"/>
    <p:sldId id="383" r:id="rId33"/>
    <p:sldId id="380" r:id="rId34"/>
    <p:sldId id="372" r:id="rId35"/>
    <p:sldId id="381" r:id="rId36"/>
    <p:sldId id="373" r:id="rId37"/>
    <p:sldId id="390" r:id="rId38"/>
    <p:sldId id="393" r:id="rId39"/>
    <p:sldId id="389" r:id="rId40"/>
    <p:sldId id="386" r:id="rId41"/>
    <p:sldId id="375" r:id="rId4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FAB"/>
    <a:srgbClr val="5B9BD4"/>
    <a:srgbClr val="FAF3DE"/>
    <a:srgbClr val="F6EAC2"/>
    <a:srgbClr val="F2E0A8"/>
    <a:srgbClr val="E7C75D"/>
    <a:srgbClr val="79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5" autoAdjust="0"/>
    <p:restoredTop sz="93447" autoAdjust="0"/>
  </p:normalViewPr>
  <p:slideViewPr>
    <p:cSldViewPr>
      <p:cViewPr varScale="1">
        <p:scale>
          <a:sx n="59" d="100"/>
          <a:sy n="59" d="100"/>
        </p:scale>
        <p:origin x="572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03:48:53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03:48:53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3629-5874-4F8B-9020-6FD190C598B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A5F53-EA04-4FD8-9877-C3C788FFF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0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dirty="0"/>
              <a:t>Welcome, everyone! This is </a:t>
            </a:r>
            <a:r>
              <a:rPr lang="en-US" i="1" dirty="0"/>
              <a:t>Taming the Cluster: A Researcher’s Guide to </a:t>
            </a:r>
            <a:r>
              <a:rPr lang="en-US" i="1" dirty="0" err="1"/>
              <a:t>Slurm</a:t>
            </a:r>
            <a:r>
              <a:rPr lang="en-US" dirty="0"/>
              <a:t>. My name is [Your Name], and I’m part of the Research Computing Support Team.</a:t>
            </a:r>
          </a:p>
          <a:p>
            <a:pPr>
              <a:buNone/>
            </a:pPr>
            <a:r>
              <a:rPr lang="en-US" dirty="0"/>
              <a:t>This session is designed especially for </a:t>
            </a:r>
            <a:r>
              <a:rPr lang="en-US" b="1" dirty="0"/>
              <a:t>researchers and beginners</a:t>
            </a:r>
            <a:r>
              <a:rPr lang="en-US" dirty="0"/>
              <a:t> who are new to using computing clusters and </a:t>
            </a:r>
            <a:r>
              <a:rPr lang="en-US" dirty="0" err="1"/>
              <a:t>Slurm</a:t>
            </a:r>
            <a:r>
              <a:rPr lang="en-US" dirty="0"/>
              <a:t>.</a:t>
            </a:r>
          </a:p>
          <a:p>
            <a:r>
              <a:rPr lang="en-US" dirty="0"/>
              <a:t>Whether you're a data scientist, a graduate student, or someone running simulations or AI training—you'll walk away knowing how to </a:t>
            </a:r>
            <a:r>
              <a:rPr lang="en-US" b="1" dirty="0"/>
              <a:t>submit, manage, and debug jobs</a:t>
            </a:r>
            <a:r>
              <a:rPr lang="en-US" dirty="0"/>
              <a:t> on a </a:t>
            </a:r>
            <a:r>
              <a:rPr lang="en-US" dirty="0" err="1"/>
              <a:t>Slurm</a:t>
            </a:r>
            <a:r>
              <a:rPr lang="en-US" dirty="0"/>
              <a:t>-managed cluster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</a:t>
            </a:r>
            <a:r>
              <a:rPr lang="en-US" dirty="0"/>
              <a:t>: Shebang – tells the system to use the Bash shell.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Why</a:t>
            </a:r>
            <a:r>
              <a:rPr lang="en-US" dirty="0"/>
              <a:t>: </a:t>
            </a:r>
            <a:r>
              <a:rPr lang="en-US" dirty="0" err="1"/>
              <a:t>Slurm</a:t>
            </a:r>
            <a:r>
              <a:rPr lang="en-US" dirty="0"/>
              <a:t> needs to know what shell to use to interpret your commands.</a:t>
            </a:r>
            <a:br>
              <a:rPr lang="en-US" dirty="0"/>
            </a:br>
            <a:r>
              <a:rPr lang="en-US" b="1" dirty="0"/>
              <a:t>Usage</a:t>
            </a:r>
            <a:r>
              <a:rPr lang="en-US" dirty="0"/>
              <a:t>: Always the </a:t>
            </a:r>
            <a:r>
              <a:rPr lang="en-US" b="1" dirty="0"/>
              <a:t>first line</a:t>
            </a:r>
            <a:r>
              <a:rPr lang="en-US" dirty="0"/>
              <a:t>. Always use /bin/bash unless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directive</a:t>
            </a:r>
            <a:r>
              <a:rPr lang="en-US" dirty="0"/>
              <a:t> is a line in your script that starts with #SBATCH.</a:t>
            </a:r>
            <a:br>
              <a:rPr lang="en-US" dirty="0"/>
            </a:br>
            <a:r>
              <a:rPr lang="en-US" dirty="0"/>
              <a:t>These tell </a:t>
            </a:r>
            <a:r>
              <a:rPr lang="en-US" dirty="0" err="1"/>
              <a:t>Slurm</a:t>
            </a:r>
            <a:r>
              <a:rPr lang="en-US" dirty="0"/>
              <a:t> how to handle your job </a:t>
            </a:r>
            <a:r>
              <a:rPr lang="en-US" b="1" dirty="0"/>
              <a:t>before</a:t>
            </a:r>
            <a:r>
              <a:rPr lang="en-US" dirty="0"/>
              <a:t> it even starts.</a:t>
            </a:r>
          </a:p>
          <a:p>
            <a:pPr>
              <a:buNone/>
            </a:pPr>
            <a:r>
              <a:rPr lang="en-US" dirty="0"/>
              <a:t>#!/bin/bash – Always first! This tells the system to use the Bash shell.</a:t>
            </a:r>
          </a:p>
          <a:p>
            <a:pPr>
              <a:buNone/>
            </a:pPr>
            <a:r>
              <a:rPr lang="en-US" dirty="0"/>
              <a:t>--job-name – Easy identifier in the job queue.</a:t>
            </a:r>
          </a:p>
          <a:p>
            <a:pPr>
              <a:buNone/>
            </a:pPr>
            <a:r>
              <a:rPr lang="en-US" dirty="0"/>
              <a:t>--output – Logs go to a file named </a:t>
            </a:r>
            <a:r>
              <a:rPr lang="en-US" dirty="0" err="1"/>
              <a:t>myjob_JOBID.out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--nodes, Specifies how many </a:t>
            </a:r>
            <a:r>
              <a:rPr lang="en-US" b="1" dirty="0"/>
              <a:t>separate physical nodes</a:t>
            </a:r>
            <a:r>
              <a:rPr lang="en-US" dirty="0"/>
              <a:t> (machines) you need.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</a:t>
            </a:r>
            <a:r>
              <a:rPr lang="en-US" dirty="0" err="1"/>
              <a:t>ntasks</a:t>
            </a:r>
            <a:r>
              <a:rPr lang="en-US" dirty="0"/>
              <a:t>, Requests </a:t>
            </a:r>
            <a:r>
              <a:rPr lang="en-US" b="1" dirty="0"/>
              <a:t>N parallel tasks</a:t>
            </a:r>
            <a:r>
              <a:rPr lang="en-US" dirty="0"/>
              <a:t> (usually 1 per core).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--mem Requests a certain amount of memory (RAM) for your job.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--partition – Specifies which </a:t>
            </a:r>
            <a:r>
              <a:rPr lang="en-US" b="1" dirty="0"/>
              <a:t>partition</a:t>
            </a:r>
            <a:r>
              <a:rPr lang="en-US" dirty="0"/>
              <a:t> (queue) to submit your job to.</a:t>
            </a:r>
          </a:p>
          <a:p>
            <a:pPr>
              <a:buNone/>
            </a:pPr>
            <a:r>
              <a:rPr lang="en-US" strike="sngStrike" dirty="0"/>
              <a:t>(Which lane you're requesting to drive in.)</a:t>
            </a:r>
          </a:p>
          <a:p>
            <a:r>
              <a:rPr lang="en-US" dirty="0"/>
              <a:t>--time – Max wall-clock time. If the job exceeds it, </a:t>
            </a:r>
            <a:r>
              <a:rPr lang="en-US" dirty="0" err="1"/>
              <a:t>Slurm</a:t>
            </a:r>
            <a:r>
              <a:rPr lang="en-US" dirty="0"/>
              <a:t> kills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Always tailor these directives to match the specific requirements of your research 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92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0" dirty="0"/>
            </a:br>
            <a:r>
              <a:rPr lang="en-US" b="0" dirty="0"/>
              <a:t>At the end, you put the commands you’d normally run in the terminal.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There are two ways to run jobs:</a:t>
            </a:r>
          </a:p>
          <a:p>
            <a:pPr>
              <a:buNone/>
            </a:pPr>
            <a:r>
              <a:rPr lang="en-US" b="1" dirty="0"/>
              <a:t>1. Batch Jobs</a:t>
            </a:r>
            <a:br>
              <a:rPr lang="en-US" dirty="0"/>
            </a:br>
            <a:r>
              <a:rPr lang="en-US" dirty="0"/>
              <a:t>Submitted with </a:t>
            </a:r>
            <a:r>
              <a:rPr lang="en-US" dirty="0" err="1"/>
              <a:t>sbatch</a:t>
            </a:r>
            <a:r>
              <a:rPr lang="en-US" dirty="0"/>
              <a:t>. Run without user interaction.</a:t>
            </a:r>
          </a:p>
          <a:p>
            <a:pPr>
              <a:buNone/>
            </a:pPr>
            <a:r>
              <a:rPr lang="en-US" dirty="0"/>
              <a:t>bash</a:t>
            </a:r>
          </a:p>
          <a:p>
            <a:pPr>
              <a:buNone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None/>
            </a:pPr>
            <a:r>
              <a:rPr lang="en-US" dirty="0" err="1"/>
              <a:t>sbatch</a:t>
            </a:r>
            <a:r>
              <a:rPr lang="en-US" dirty="0"/>
              <a:t> myjob.sh </a:t>
            </a:r>
          </a:p>
          <a:p>
            <a:pPr>
              <a:buNone/>
            </a:pPr>
            <a:r>
              <a:rPr lang="en-US" dirty="0" err="1"/>
              <a:t>Slurm</a:t>
            </a:r>
            <a:r>
              <a:rPr lang="en-US" dirty="0"/>
              <a:t> will return:</a:t>
            </a:r>
          </a:p>
          <a:p>
            <a:pPr>
              <a:buNone/>
            </a:pPr>
            <a:r>
              <a:rPr lang="en-US" dirty="0"/>
              <a:t>bash</a:t>
            </a:r>
          </a:p>
          <a:p>
            <a:pPr>
              <a:buNone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None/>
            </a:pPr>
            <a:r>
              <a:rPr lang="en-US" dirty="0"/>
              <a:t>Submitted batch job 123456 </a:t>
            </a:r>
          </a:p>
          <a:p>
            <a:pPr>
              <a:buNone/>
            </a:pPr>
            <a:r>
              <a:rPr lang="en-US" dirty="0"/>
              <a:t>Keep this job ID—it’s how you check, cancel, or view info later.</a:t>
            </a:r>
          </a:p>
          <a:p>
            <a:pPr>
              <a:buNone/>
            </a:pPr>
            <a:r>
              <a:rPr lang="en-US" b="1" dirty="0"/>
              <a:t>2. Interactive Jobs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salloc</a:t>
            </a:r>
            <a:r>
              <a:rPr lang="en-US" dirty="0"/>
              <a:t> or </a:t>
            </a:r>
            <a:r>
              <a:rPr lang="en-US" dirty="0" err="1"/>
              <a:t>srun</a:t>
            </a:r>
            <a:r>
              <a:rPr lang="en-US" dirty="0"/>
              <a:t> to open a shell on a compute node.</a:t>
            </a:r>
          </a:p>
          <a:p>
            <a:pPr>
              <a:buNone/>
            </a:pPr>
            <a:r>
              <a:rPr lang="en-US" dirty="0"/>
              <a:t>bash</a:t>
            </a:r>
          </a:p>
          <a:p>
            <a:pPr>
              <a:buNone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None/>
            </a:pPr>
            <a:r>
              <a:rPr lang="en-US" dirty="0" err="1"/>
              <a:t>salloc</a:t>
            </a:r>
            <a:r>
              <a:rPr lang="en-US" dirty="0"/>
              <a:t> --partition=debug --time=00:10:00 --</a:t>
            </a:r>
            <a:r>
              <a:rPr lang="en-US" dirty="0" err="1"/>
              <a:t>ntasks</a:t>
            </a:r>
            <a:r>
              <a:rPr lang="en-US" dirty="0"/>
              <a:t>=1 --mem=1G </a:t>
            </a:r>
          </a:p>
          <a:p>
            <a:r>
              <a:rPr lang="en-US" dirty="0"/>
              <a:t>This is great for testing or using graphical tools or notebooks.</a:t>
            </a:r>
          </a:p>
          <a:p>
            <a:br>
              <a:rPr lang="en-US" dirty="0"/>
            </a:br>
            <a:r>
              <a:rPr lang="en-US" dirty="0"/>
              <a:t>Don’t run compute-heavy tasks on the login node! Always submit them via </a:t>
            </a:r>
            <a:r>
              <a:rPr lang="en-US" dirty="0" err="1"/>
              <a:t>Slurm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4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 jobs based on </a:t>
            </a:r>
            <a:r>
              <a:rPr lang="en-US" dirty="0" err="1"/>
              <a:t>jobid</a:t>
            </a:r>
            <a:r>
              <a:rPr lang="en-US" dirty="0"/>
              <a:t> and not 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01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6545C"/>
                </a:solidFill>
                <a:effectLst/>
                <a:latin typeface="Source Sans Pro" panose="020B0503030403020204" pitchFamily="34" charset="0"/>
              </a:rPr>
              <a:t>use “</a:t>
            </a:r>
            <a:r>
              <a:rPr lang="en-US" b="0" i="0" dirty="0" err="1">
                <a:solidFill>
                  <a:srgbClr val="46545C"/>
                </a:solidFill>
                <a:effectLst/>
                <a:latin typeface="Source Sans Pro" panose="020B0503030403020204" pitchFamily="34" charset="0"/>
              </a:rPr>
              <a:t>sacct</a:t>
            </a:r>
            <a:r>
              <a:rPr lang="en-US" b="0" i="0" dirty="0">
                <a:solidFill>
                  <a:srgbClr val="46545C"/>
                </a:solidFill>
                <a:effectLst/>
                <a:latin typeface="Source Sans Pro" panose="020B0503030403020204" pitchFamily="34" charset="0"/>
              </a:rPr>
              <a:t> --</a:t>
            </a:r>
            <a:r>
              <a:rPr lang="en-US" b="0" i="0" dirty="0" err="1">
                <a:solidFill>
                  <a:srgbClr val="46545C"/>
                </a:solidFill>
                <a:effectLst/>
                <a:latin typeface="Source Sans Pro" panose="020B0503030403020204" pitchFamily="34" charset="0"/>
              </a:rPr>
              <a:t>helpformat</a:t>
            </a:r>
            <a:r>
              <a:rPr lang="en-US" b="0" i="0" dirty="0">
                <a:solidFill>
                  <a:srgbClr val="46545C"/>
                </a:solidFill>
                <a:effectLst/>
                <a:latin typeface="Source Sans Pro" panose="020B0503030403020204" pitchFamily="34" charset="0"/>
              </a:rPr>
              <a:t>" for a list of available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44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DA1F-F060-E816-5464-8583864B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73D52-A312-D4BE-82D9-1BE0C3222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C0A60-647F-974B-A501-8F670C6C3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57474-9F01-9E36-69B5-4F83E8969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45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4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8F88-64D5-0EDB-8F06-9934938E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BE120-3634-F2D8-520C-E983ACEA7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045D4-95A3-F76F-2DDE-159CE60DC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Incase you need to see what script was submitted for a particular </a:t>
            </a:r>
            <a:r>
              <a:rPr lang="en-US" b="1" dirty="0" err="1"/>
              <a:t>jobid</a:t>
            </a:r>
            <a:br>
              <a:rPr lang="en-US" b="1" dirty="0"/>
            </a:br>
            <a:br>
              <a:rPr lang="en-US" b="1" dirty="0"/>
            </a:br>
            <a:r>
              <a:rPr lang="en-US" dirty="0" err="1"/>
              <a:t>sacct</a:t>
            </a:r>
            <a:r>
              <a:rPr lang="en-US" dirty="0"/>
              <a:t> -j &lt;</a:t>
            </a:r>
            <a:r>
              <a:rPr lang="en-US" dirty="0" err="1"/>
              <a:t>job_id</a:t>
            </a:r>
            <a:r>
              <a:rPr lang="en-US" dirty="0"/>
              <a:t>&gt; -B --format=</a:t>
            </a:r>
            <a:r>
              <a:rPr lang="en-US" dirty="0" err="1"/>
              <a:t>JobID,State,ExitCode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What does the -B flag do?  -- print the batch script of the job</a:t>
            </a: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43A52-1156-F478-B1F3-B31439174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9853-64E6-8154-4A10-2992C2CC2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D85FD-30B0-504B-43FF-B3D26025E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AF845-D768-F2A1-2180-C59C0047D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DA23-7D66-38E0-3936-6A4425744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2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4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your job is pending for a long time, it might be waiting for resources that aren’t currently free — or don’t exist in the partition you chose.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04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shows how efficiently you used memory and CPU: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 CPU usage? Maybe your program is I/O-bound or you requested too many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 memory usage? Maybe you requested more than you needed.</a:t>
            </a:r>
          </a:p>
          <a:p>
            <a:r>
              <a:rPr lang="en-US" dirty="0"/>
              <a:t>Optimizing your requests helps </a:t>
            </a:r>
            <a:r>
              <a:rPr lang="en-US" b="1" dirty="0"/>
              <a:t>everyone</a:t>
            </a:r>
            <a:r>
              <a:rPr lang="en-US" dirty="0"/>
              <a:t> by reducing queue times.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Common exit codes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0 – Success!</a:t>
            </a:r>
          </a:p>
          <a:p>
            <a:pPr>
              <a:buNone/>
            </a:pPr>
            <a:r>
              <a:rPr lang="en-US" dirty="0"/>
              <a:t>1 – Something went wrong in your script.</a:t>
            </a:r>
          </a:p>
          <a:p>
            <a:pPr>
              <a:buNone/>
            </a:pPr>
            <a:r>
              <a:rPr lang="en-US" dirty="0"/>
              <a:t>126/127 – Command not executable / not found.</a:t>
            </a:r>
          </a:p>
          <a:p>
            <a:r>
              <a:rPr lang="en-US" dirty="0"/>
              <a:t>137 – Killed (usually ran out of memory or time).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Slurm</a:t>
            </a:r>
            <a:r>
              <a:rPr lang="en-US" dirty="0"/>
              <a:t> is an </a:t>
            </a:r>
            <a:r>
              <a:rPr lang="en-US" b="1" dirty="0"/>
              <a:t>open-source job scheduler</a:t>
            </a:r>
            <a:r>
              <a:rPr lang="en-US" dirty="0"/>
              <a:t>—that means it helps the cluster decide </a:t>
            </a:r>
            <a:r>
              <a:rPr lang="en-US" b="1" dirty="0"/>
              <a:t>what runs, where, and when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You don’t run your program immediately when you log in. Instead, you </a:t>
            </a:r>
            <a:r>
              <a:rPr lang="en-US" b="1" dirty="0"/>
              <a:t>request resources</a:t>
            </a:r>
            <a:r>
              <a:rPr lang="en-US" dirty="0"/>
              <a:t>, and </a:t>
            </a:r>
            <a:r>
              <a:rPr lang="en-US" dirty="0" err="1"/>
              <a:t>Slurm</a:t>
            </a:r>
            <a:r>
              <a:rPr lang="en-US" dirty="0"/>
              <a:t> schedules your job when those resources become available.</a:t>
            </a:r>
          </a:p>
          <a:p>
            <a:r>
              <a:rPr lang="en-US" dirty="0"/>
              <a:t>Imagine 100 researchers trying to run jobs at the same time. </a:t>
            </a:r>
            <a:r>
              <a:rPr lang="en-US" dirty="0" err="1"/>
              <a:t>Slurm</a:t>
            </a:r>
            <a:r>
              <a:rPr lang="en-US" dirty="0"/>
              <a:t> handles all of that in an organized, fair, and efficient way.</a:t>
            </a:r>
          </a:p>
          <a:p>
            <a:br>
              <a:rPr lang="en-US" dirty="0"/>
            </a:br>
            <a:r>
              <a:rPr lang="en-US" dirty="0"/>
              <a:t>Think of it like making a dinner reservation. You don’t get a table the moment you walk in, you put in a request and wait for a table to become free. That’s what </a:t>
            </a:r>
            <a:r>
              <a:rPr lang="en-US" dirty="0" err="1"/>
              <a:t>Slurm</a:t>
            </a:r>
            <a:r>
              <a:rPr lang="en-US" dirty="0"/>
              <a:t> does for CPUs, memory, and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6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 are three important terms you’ll hear a lot when working with </a:t>
            </a:r>
            <a:r>
              <a:rPr lang="en-US" dirty="0" err="1"/>
              <a:t>Slurm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Nodes</a:t>
            </a:r>
            <a:r>
              <a:rPr lang="en-US" dirty="0"/>
              <a:t>: These are the physical or virtual machines that do the work. Think of a node as one of the computers in the cluster.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Partitions</a:t>
            </a:r>
            <a:r>
              <a:rPr lang="en-US" dirty="0"/>
              <a:t>: These are groups of nodes. Each partition might have a different purpose or configuration. For example, some partitions might be faster or have more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Jobs</a:t>
            </a:r>
            <a:r>
              <a:rPr lang="en-US" dirty="0"/>
              <a:t>: These are the tasks you ask the cluster to run. A job could be a script, a program, or a set of commands you want to execute.</a:t>
            </a:r>
          </a:p>
          <a:p>
            <a:r>
              <a:rPr lang="en-US" dirty="0"/>
              <a:t>We'll be using these terms a lot, so keep them in mind.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6A46-885E-585C-8D54-0786C067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D9B2FD-6E44-5793-D8DD-C541A7595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8E303-637B-F582-39C9-9D49F54A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node</a:t>
            </a:r>
            <a:r>
              <a:rPr lang="en-US" dirty="0"/>
              <a:t> is simply a single physical or virtual machine in the cluster. Think of it like a computer—but in this case, a really powerful one.</a:t>
            </a:r>
          </a:p>
          <a:p>
            <a:pPr>
              <a:buNone/>
            </a:pPr>
            <a:r>
              <a:rPr lang="en-US" dirty="0"/>
              <a:t>Each node may have: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b="1" dirty="0"/>
              <a:t>CPUs</a:t>
            </a:r>
            <a:r>
              <a:rPr lang="en-US" dirty="0"/>
              <a:t> (cores)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lot of </a:t>
            </a:r>
            <a:r>
              <a:rPr lang="en-US" b="1" dirty="0"/>
              <a:t>RAM</a:t>
            </a:r>
            <a:r>
              <a:rPr lang="en-US" dirty="0"/>
              <a:t> (memory)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Sometimes </a:t>
            </a:r>
            <a:r>
              <a:rPr lang="en-US" b="1" dirty="0"/>
              <a:t>GPUs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Its own </a:t>
            </a:r>
            <a:r>
              <a:rPr lang="en-US" b="1" dirty="0"/>
              <a:t>storage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partition</a:t>
            </a:r>
            <a:r>
              <a:rPr lang="en-US" dirty="0"/>
              <a:t> is like a </a:t>
            </a:r>
            <a:r>
              <a:rPr lang="en-US" b="1" dirty="0"/>
              <a:t>queue or category of nodes</a:t>
            </a:r>
            <a:r>
              <a:rPr lang="en-US" dirty="0"/>
              <a:t>. It's a way for the cluster to group similar types of nodes together.</a:t>
            </a:r>
          </a:p>
          <a:p>
            <a:pPr>
              <a:buNone/>
            </a:pPr>
            <a:r>
              <a:rPr lang="en-US" dirty="0"/>
              <a:t>Each partition may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Meant for </a:t>
            </a:r>
            <a:r>
              <a:rPr lang="en-US" b="1" dirty="0"/>
              <a:t>short jobs</a:t>
            </a:r>
            <a:r>
              <a:rPr lang="en-US" dirty="0"/>
              <a:t> (e.g., debug)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for </a:t>
            </a:r>
            <a:r>
              <a:rPr lang="en-US" b="1" dirty="0"/>
              <a:t>long jobs</a:t>
            </a:r>
            <a:r>
              <a:rPr lang="en-US" dirty="0"/>
              <a:t> (e.g., long)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Equipped with </a:t>
            </a:r>
            <a:r>
              <a:rPr lang="en-US" b="1" dirty="0"/>
              <a:t>GPUs</a:t>
            </a:r>
            <a:r>
              <a:rPr lang="en-US" dirty="0"/>
              <a:t> (e.g., </a:t>
            </a:r>
            <a:r>
              <a:rPr lang="en-US" dirty="0" err="1"/>
              <a:t>gpu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E2690-6DBC-7B60-5573-6C5112F2F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A9BD7-7D10-FCAA-5DF0-C60E421F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32ACB-234B-A932-5BFF-E8777BDB5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9EF31-AA8B-8B29-E2B3-97D7C5938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node</a:t>
            </a:r>
            <a:r>
              <a:rPr lang="en-US" dirty="0"/>
              <a:t> is simply a single physical or virtual machine in the cluster. Think of it like a computer—but in this case, a really powerful one.</a:t>
            </a:r>
          </a:p>
          <a:p>
            <a:pPr>
              <a:buNone/>
            </a:pPr>
            <a:r>
              <a:rPr lang="en-US" dirty="0"/>
              <a:t>Each node may have: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b="1" dirty="0"/>
              <a:t>CPUs</a:t>
            </a:r>
            <a:r>
              <a:rPr lang="en-US" dirty="0"/>
              <a:t> (cores)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lot of </a:t>
            </a:r>
            <a:r>
              <a:rPr lang="en-US" b="1" dirty="0"/>
              <a:t>RAM</a:t>
            </a:r>
            <a:r>
              <a:rPr lang="en-US" dirty="0"/>
              <a:t> (memory)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Sometimes </a:t>
            </a:r>
            <a:r>
              <a:rPr lang="en-US" b="1" dirty="0"/>
              <a:t>GPUs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Its own </a:t>
            </a:r>
            <a:r>
              <a:rPr lang="en-US" b="1" dirty="0"/>
              <a:t>storage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partition</a:t>
            </a:r>
            <a:r>
              <a:rPr lang="en-US" dirty="0"/>
              <a:t> is like a </a:t>
            </a:r>
            <a:r>
              <a:rPr lang="en-US" b="1" dirty="0"/>
              <a:t>queue or category of nodes</a:t>
            </a:r>
            <a:r>
              <a:rPr lang="en-US" dirty="0"/>
              <a:t>. It's a way for the cluster to group similar types of nodes together.</a:t>
            </a:r>
          </a:p>
          <a:p>
            <a:pPr>
              <a:buNone/>
            </a:pPr>
            <a:r>
              <a:rPr lang="en-US" dirty="0"/>
              <a:t>Each partition may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Meant for </a:t>
            </a:r>
            <a:r>
              <a:rPr lang="en-US" b="1" dirty="0"/>
              <a:t>short jobs</a:t>
            </a:r>
            <a:r>
              <a:rPr lang="en-US" dirty="0"/>
              <a:t> (e.g., debug)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for </a:t>
            </a:r>
            <a:r>
              <a:rPr lang="en-US" b="1" dirty="0"/>
              <a:t>long jobs</a:t>
            </a:r>
            <a:r>
              <a:rPr lang="en-US" dirty="0"/>
              <a:t> (e.g., long)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Equipped with </a:t>
            </a:r>
            <a:r>
              <a:rPr lang="en-US" b="1" dirty="0"/>
              <a:t>GPUs</a:t>
            </a:r>
            <a:r>
              <a:rPr lang="en-US" dirty="0"/>
              <a:t> (e.g., </a:t>
            </a:r>
            <a:r>
              <a:rPr lang="en-US" dirty="0" err="1"/>
              <a:t>gpu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78CD1-F092-8285-D445-1F72C1E84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job</a:t>
            </a:r>
            <a:r>
              <a:rPr lang="en-US" dirty="0"/>
              <a:t> is your task: it could be a Python script, a simulation, a program, or a model you want to run.</a:t>
            </a:r>
          </a:p>
          <a:p>
            <a:r>
              <a:rPr lang="en-US" dirty="0"/>
              <a:t>You write your job instructions in a file (called a job script), and </a:t>
            </a:r>
            <a:r>
              <a:rPr lang="en-US" dirty="0" err="1"/>
              <a:t>Slurm</a:t>
            </a:r>
            <a:r>
              <a:rPr lang="en-US" dirty="0"/>
              <a:t> schedules that script to run on one or more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typical </a:t>
            </a:r>
            <a:r>
              <a:rPr lang="en-US" dirty="0" err="1"/>
              <a:t>Slurm</a:t>
            </a:r>
            <a:r>
              <a:rPr lang="en-US" dirty="0"/>
              <a:t> job follows this path:</a:t>
            </a:r>
          </a:p>
          <a:p>
            <a:pPr>
              <a:buFont typeface="+mj-lt"/>
              <a:buAutoNum type="arabicPeriod"/>
            </a:pPr>
            <a:r>
              <a:rPr lang="en-US" dirty="0"/>
              <a:t>You write a job script that includes your resource requests and commands.</a:t>
            </a:r>
          </a:p>
          <a:p>
            <a:pPr>
              <a:buFont typeface="+mj-lt"/>
              <a:buAutoNum type="arabicPeriod"/>
            </a:pPr>
            <a:r>
              <a:rPr lang="en-US" dirty="0"/>
              <a:t>You submit it using the </a:t>
            </a:r>
            <a:r>
              <a:rPr lang="en-US" dirty="0" err="1"/>
              <a:t>sbatch</a:t>
            </a:r>
            <a:r>
              <a:rPr lang="en-US" dirty="0"/>
              <a:t> command.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job waits in the queue for resources.</a:t>
            </a:r>
          </a:p>
          <a:p>
            <a:pPr>
              <a:buFont typeface="+mj-lt"/>
              <a:buAutoNum type="arabicPeriod"/>
            </a:pPr>
            <a:r>
              <a:rPr lang="en-US" dirty="0"/>
              <a:t>It runs on the assigned node(s).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output is saved to a file so you can review it later.</a:t>
            </a:r>
          </a:p>
          <a:p>
            <a:r>
              <a:rPr lang="en-US" dirty="0"/>
              <a:t>If everything goes well, this is the path your job will take from start to finish.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0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is where the magic happens: the </a:t>
            </a:r>
            <a:r>
              <a:rPr lang="en-US" b="1" dirty="0"/>
              <a:t>job script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job script</a:t>
            </a:r>
            <a:r>
              <a:rPr lang="en-US" dirty="0"/>
              <a:t> is just a shell script (usually .</a:t>
            </a:r>
            <a:r>
              <a:rPr lang="en-US" dirty="0" err="1"/>
              <a:t>sh</a:t>
            </a:r>
            <a:r>
              <a:rPr lang="en-US" dirty="0"/>
              <a:t>) that includes: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Slurm</a:t>
            </a:r>
            <a:r>
              <a:rPr lang="en-US" dirty="0"/>
              <a:t> </a:t>
            </a:r>
            <a:r>
              <a:rPr lang="en-US" b="1" dirty="0"/>
              <a:t>directives</a:t>
            </a:r>
            <a:r>
              <a:rPr lang="en-US" dirty="0"/>
              <a:t> – instructions to </a:t>
            </a:r>
            <a:r>
              <a:rPr lang="en-US" dirty="0" err="1"/>
              <a:t>Slurm</a:t>
            </a:r>
            <a:r>
              <a:rPr lang="en-US" dirty="0"/>
              <a:t> on what resources you need.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Shell commands</a:t>
            </a:r>
            <a:r>
              <a:rPr lang="en-US" dirty="0"/>
              <a:t> – the code you want to run.</a:t>
            </a:r>
          </a:p>
          <a:p>
            <a:endParaRPr lang="en-US" dirty="0"/>
          </a:p>
          <a:p>
            <a:r>
              <a:rPr lang="en-US" dirty="0"/>
              <a:t>Let’s walk through an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A5F53-EA04-4FD8-9877-C3C788FFF8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9/5/24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mokh8410@login.rc.colorado.edu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hyperlink" Target="github.com/ResearchComputing/rmacc_2025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running-jobs/slurm-commands.html" TargetMode="External"/><Relationship Id="rId2" Type="http://schemas.openxmlformats.org/officeDocument/2006/relationships/hyperlink" Target="https://slurm.schedmd.com/documentatio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hyperlink" Target="https://rcamp.rc.colorado.edu/accounts/account-request/create/organization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400" b="0" spc="-10" dirty="0">
                <a:latin typeface="Trebuchet MS"/>
                <a:cs typeface="Trebuchet MS"/>
              </a:rPr>
              <a:t>Taming the Cluster: A Researcher’s Guide to </a:t>
            </a:r>
            <a:r>
              <a:rPr lang="en-US" sz="5400" b="0" spc="-10" dirty="0" err="1">
                <a:latin typeface="Trebuchet MS"/>
                <a:cs typeface="Trebuchet MS"/>
              </a:rPr>
              <a:t>Slurm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12044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63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26F8-CF2C-0230-85EF-D372438B8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D85B6-DBDA-B3F3-F677-BD5CF974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534" y="268874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 err="1"/>
              <a:t>Slurm</a:t>
            </a:r>
            <a:r>
              <a:rPr lang="en-US" cap="small" dirty="0"/>
              <a:t> Job lifecycle : the happy path</a:t>
            </a:r>
            <a:endParaRPr cap="small" spc="-20" dirty="0"/>
          </a:p>
        </p:txBody>
      </p:sp>
      <p:sp>
        <p:nvSpPr>
          <p:cNvPr id="28" name="object 28"/>
          <p:cNvSpPr/>
          <p:nvPr/>
        </p:nvSpPr>
        <p:spPr>
          <a:xfrm>
            <a:off x="838200" y="2438400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2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2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2" y="666623"/>
                </a:lnTo>
                <a:lnTo>
                  <a:pt x="1612392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02537" y="2559254"/>
            <a:ext cx="11137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cap="small" spc="-30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6545" y="2986787"/>
            <a:ext cx="1902460" cy="975994"/>
            <a:chOff x="1474977" y="3169666"/>
            <a:chExt cx="1902460" cy="975994"/>
          </a:xfrm>
        </p:grpSpPr>
        <p:sp>
          <p:nvSpPr>
            <p:cNvPr id="31" name="object 31"/>
            <p:cNvSpPr/>
            <p:nvPr/>
          </p:nvSpPr>
          <p:spPr>
            <a:xfrm>
              <a:off x="1481327" y="3176016"/>
              <a:ext cx="1889760" cy="963294"/>
            </a:xfrm>
            <a:custGeom>
              <a:avLst/>
              <a:gdLst/>
              <a:ahLst/>
              <a:cxnLst/>
              <a:rect l="l" t="t" r="r" b="b"/>
              <a:pathLst>
                <a:path w="1889760" h="963295">
                  <a:moveTo>
                    <a:pt x="1700784" y="0"/>
                  </a:moveTo>
                  <a:lnTo>
                    <a:pt x="188976" y="0"/>
                  </a:lnTo>
                  <a:lnTo>
                    <a:pt x="129235" y="4773"/>
                  </a:lnTo>
                  <a:lnTo>
                    <a:pt x="77358" y="18068"/>
                  </a:lnTo>
                  <a:lnTo>
                    <a:pt x="36454" y="38349"/>
                  </a:lnTo>
                  <a:lnTo>
                    <a:pt x="9631" y="64081"/>
                  </a:lnTo>
                  <a:lnTo>
                    <a:pt x="0" y="93725"/>
                  </a:lnTo>
                  <a:lnTo>
                    <a:pt x="0" y="869442"/>
                  </a:lnTo>
                  <a:lnTo>
                    <a:pt x="36454" y="924818"/>
                  </a:lnTo>
                  <a:lnTo>
                    <a:pt x="77358" y="945099"/>
                  </a:lnTo>
                  <a:lnTo>
                    <a:pt x="129235" y="958394"/>
                  </a:lnTo>
                  <a:lnTo>
                    <a:pt x="188976" y="963168"/>
                  </a:lnTo>
                  <a:lnTo>
                    <a:pt x="1700784" y="963168"/>
                  </a:lnTo>
                  <a:lnTo>
                    <a:pt x="1760524" y="958394"/>
                  </a:lnTo>
                  <a:lnTo>
                    <a:pt x="1812401" y="945099"/>
                  </a:lnTo>
                  <a:lnTo>
                    <a:pt x="1853305" y="924818"/>
                  </a:lnTo>
                  <a:lnTo>
                    <a:pt x="1889760" y="869442"/>
                  </a:lnTo>
                  <a:lnTo>
                    <a:pt x="1889760" y="93725"/>
                  </a:lnTo>
                  <a:lnTo>
                    <a:pt x="1853305" y="38349"/>
                  </a:lnTo>
                  <a:lnTo>
                    <a:pt x="1812401" y="18068"/>
                  </a:lnTo>
                  <a:lnTo>
                    <a:pt x="1760524" y="4773"/>
                  </a:lnTo>
                  <a:lnTo>
                    <a:pt x="170078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  <a:ln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1327" y="3176016"/>
              <a:ext cx="1889760" cy="963294"/>
            </a:xfrm>
            <a:custGeom>
              <a:avLst/>
              <a:gdLst/>
              <a:ahLst/>
              <a:cxnLst/>
              <a:rect l="l" t="t" r="r" b="b"/>
              <a:pathLst>
                <a:path w="1889760" h="963295">
                  <a:moveTo>
                    <a:pt x="0" y="93725"/>
                  </a:moveTo>
                  <a:lnTo>
                    <a:pt x="36454" y="38349"/>
                  </a:lnTo>
                  <a:lnTo>
                    <a:pt x="77358" y="18068"/>
                  </a:lnTo>
                  <a:lnTo>
                    <a:pt x="129235" y="4773"/>
                  </a:lnTo>
                  <a:lnTo>
                    <a:pt x="188976" y="0"/>
                  </a:lnTo>
                  <a:lnTo>
                    <a:pt x="1700784" y="0"/>
                  </a:lnTo>
                  <a:lnTo>
                    <a:pt x="1760524" y="4773"/>
                  </a:lnTo>
                  <a:lnTo>
                    <a:pt x="1812401" y="18068"/>
                  </a:lnTo>
                  <a:lnTo>
                    <a:pt x="1853305" y="38349"/>
                  </a:lnTo>
                  <a:lnTo>
                    <a:pt x="1889760" y="93725"/>
                  </a:lnTo>
                  <a:lnTo>
                    <a:pt x="1889760" y="869442"/>
                  </a:lnTo>
                  <a:lnTo>
                    <a:pt x="1853305" y="924818"/>
                  </a:lnTo>
                  <a:lnTo>
                    <a:pt x="1812401" y="945099"/>
                  </a:lnTo>
                  <a:lnTo>
                    <a:pt x="1760524" y="958394"/>
                  </a:lnTo>
                  <a:lnTo>
                    <a:pt x="1700784" y="963168"/>
                  </a:lnTo>
                  <a:lnTo>
                    <a:pt x="188976" y="963168"/>
                  </a:lnTo>
                  <a:lnTo>
                    <a:pt x="129235" y="958394"/>
                  </a:lnTo>
                  <a:lnTo>
                    <a:pt x="77358" y="945099"/>
                  </a:lnTo>
                  <a:lnTo>
                    <a:pt x="36454" y="924818"/>
                  </a:lnTo>
                  <a:lnTo>
                    <a:pt x="0" y="869442"/>
                  </a:lnTo>
                  <a:lnTo>
                    <a:pt x="0" y="93725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92097" y="3172715"/>
            <a:ext cx="125793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Job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added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to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queue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40735" y="2584704"/>
            <a:ext cx="588645" cy="457200"/>
          </a:xfrm>
          <a:custGeom>
            <a:avLst/>
            <a:gdLst/>
            <a:ahLst/>
            <a:cxnLst/>
            <a:rect l="l" t="t" r="r" b="b"/>
            <a:pathLst>
              <a:path w="588645" h="457200">
                <a:moveTo>
                  <a:pt x="360426" y="0"/>
                </a:moveTo>
                <a:lnTo>
                  <a:pt x="360426" y="91439"/>
                </a:lnTo>
                <a:lnTo>
                  <a:pt x="0" y="91439"/>
                </a:lnTo>
                <a:lnTo>
                  <a:pt x="0" y="365760"/>
                </a:lnTo>
                <a:lnTo>
                  <a:pt x="360426" y="365760"/>
                </a:lnTo>
                <a:lnTo>
                  <a:pt x="360426" y="457200"/>
                </a:lnTo>
                <a:lnTo>
                  <a:pt x="588264" y="228600"/>
                </a:lnTo>
                <a:lnTo>
                  <a:pt x="360426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90544" y="2438400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1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1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1" y="666623"/>
                </a:lnTo>
                <a:lnTo>
                  <a:pt x="1612391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57421" y="2559254"/>
            <a:ext cx="8147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cap="small" spc="-25" dirty="0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21938" y="2986787"/>
            <a:ext cx="1902460" cy="1195705"/>
            <a:chOff x="4230370" y="3169666"/>
            <a:chExt cx="1902460" cy="1195705"/>
          </a:xfrm>
        </p:grpSpPr>
        <p:sp>
          <p:nvSpPr>
            <p:cNvPr id="38" name="object 38"/>
            <p:cNvSpPr/>
            <p:nvPr/>
          </p:nvSpPr>
          <p:spPr>
            <a:xfrm>
              <a:off x="4236720" y="3176016"/>
              <a:ext cx="1889760" cy="1183005"/>
            </a:xfrm>
            <a:custGeom>
              <a:avLst/>
              <a:gdLst/>
              <a:ahLst/>
              <a:cxnLst/>
              <a:rect l="l" t="t" r="r" b="b"/>
              <a:pathLst>
                <a:path w="1889760" h="1183004">
                  <a:moveTo>
                    <a:pt x="1700783" y="0"/>
                  </a:moveTo>
                  <a:lnTo>
                    <a:pt x="188975" y="0"/>
                  </a:lnTo>
                  <a:lnTo>
                    <a:pt x="129235" y="5858"/>
                  </a:lnTo>
                  <a:lnTo>
                    <a:pt x="77358" y="22177"/>
                  </a:lnTo>
                  <a:lnTo>
                    <a:pt x="36454" y="47073"/>
                  </a:lnTo>
                  <a:lnTo>
                    <a:pt x="9631" y="78662"/>
                  </a:lnTo>
                  <a:lnTo>
                    <a:pt x="0" y="115062"/>
                  </a:lnTo>
                  <a:lnTo>
                    <a:pt x="0" y="1067562"/>
                  </a:lnTo>
                  <a:lnTo>
                    <a:pt x="36454" y="1135550"/>
                  </a:lnTo>
                  <a:lnTo>
                    <a:pt x="77358" y="1160446"/>
                  </a:lnTo>
                  <a:lnTo>
                    <a:pt x="129235" y="1176765"/>
                  </a:lnTo>
                  <a:lnTo>
                    <a:pt x="188975" y="1182624"/>
                  </a:lnTo>
                  <a:lnTo>
                    <a:pt x="1700783" y="1182624"/>
                  </a:lnTo>
                  <a:lnTo>
                    <a:pt x="1760524" y="1176765"/>
                  </a:lnTo>
                  <a:lnTo>
                    <a:pt x="1812401" y="1160446"/>
                  </a:lnTo>
                  <a:lnTo>
                    <a:pt x="1853305" y="1135550"/>
                  </a:lnTo>
                  <a:lnTo>
                    <a:pt x="1880128" y="1103961"/>
                  </a:lnTo>
                  <a:lnTo>
                    <a:pt x="1889759" y="1067562"/>
                  </a:lnTo>
                  <a:lnTo>
                    <a:pt x="1889759" y="115062"/>
                  </a:lnTo>
                  <a:lnTo>
                    <a:pt x="1853305" y="47073"/>
                  </a:lnTo>
                  <a:lnTo>
                    <a:pt x="1812401" y="22177"/>
                  </a:lnTo>
                  <a:lnTo>
                    <a:pt x="1760524" y="5858"/>
                  </a:lnTo>
                  <a:lnTo>
                    <a:pt x="170078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36720" y="3176016"/>
              <a:ext cx="1889760" cy="1183005"/>
            </a:xfrm>
            <a:custGeom>
              <a:avLst/>
              <a:gdLst/>
              <a:ahLst/>
              <a:cxnLst/>
              <a:rect l="l" t="t" r="r" b="b"/>
              <a:pathLst>
                <a:path w="1889760" h="1183004">
                  <a:moveTo>
                    <a:pt x="0" y="115062"/>
                  </a:moveTo>
                  <a:lnTo>
                    <a:pt x="36454" y="47073"/>
                  </a:lnTo>
                  <a:lnTo>
                    <a:pt x="77358" y="22177"/>
                  </a:lnTo>
                  <a:lnTo>
                    <a:pt x="129235" y="5858"/>
                  </a:lnTo>
                  <a:lnTo>
                    <a:pt x="188975" y="0"/>
                  </a:lnTo>
                  <a:lnTo>
                    <a:pt x="1700783" y="0"/>
                  </a:lnTo>
                  <a:lnTo>
                    <a:pt x="1760524" y="5858"/>
                  </a:lnTo>
                  <a:lnTo>
                    <a:pt x="1812401" y="22177"/>
                  </a:lnTo>
                  <a:lnTo>
                    <a:pt x="1853305" y="47073"/>
                  </a:lnTo>
                  <a:lnTo>
                    <a:pt x="1880128" y="78662"/>
                  </a:lnTo>
                  <a:lnTo>
                    <a:pt x="1889759" y="115062"/>
                  </a:lnTo>
                  <a:lnTo>
                    <a:pt x="1889759" y="1067562"/>
                  </a:lnTo>
                  <a:lnTo>
                    <a:pt x="1853305" y="1135550"/>
                  </a:lnTo>
                  <a:lnTo>
                    <a:pt x="1812401" y="1160446"/>
                  </a:lnTo>
                  <a:lnTo>
                    <a:pt x="1760524" y="1176765"/>
                  </a:lnTo>
                  <a:lnTo>
                    <a:pt x="1700783" y="1182624"/>
                  </a:lnTo>
                  <a:lnTo>
                    <a:pt x="188975" y="1182624"/>
                  </a:lnTo>
                  <a:lnTo>
                    <a:pt x="129235" y="1176765"/>
                  </a:lnTo>
                  <a:lnTo>
                    <a:pt x="77358" y="1160446"/>
                  </a:lnTo>
                  <a:lnTo>
                    <a:pt x="36454" y="1135550"/>
                  </a:lnTo>
                  <a:lnTo>
                    <a:pt x="9631" y="1103961"/>
                  </a:lnTo>
                  <a:lnTo>
                    <a:pt x="0" y="1067562"/>
                  </a:lnTo>
                  <a:lnTo>
                    <a:pt x="0" y="115062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47235" y="3172715"/>
            <a:ext cx="1450340" cy="70993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95"/>
              </a:spcBef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priority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value</a:t>
            </a:r>
            <a:r>
              <a:rPr sz="1600" spc="5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assigned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the </a:t>
            </a:r>
            <a:r>
              <a:rPr sz="1600" spc="-20" dirty="0">
                <a:latin typeface="Calibri"/>
                <a:cs typeface="Calibri"/>
              </a:rPr>
              <a:t>job.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93079" y="2578609"/>
            <a:ext cx="591820" cy="460375"/>
          </a:xfrm>
          <a:custGeom>
            <a:avLst/>
            <a:gdLst/>
            <a:ahLst/>
            <a:cxnLst/>
            <a:rect l="l" t="t" r="r" b="b"/>
            <a:pathLst>
              <a:path w="591820" h="460375">
                <a:moveTo>
                  <a:pt x="362330" y="0"/>
                </a:moveTo>
                <a:lnTo>
                  <a:pt x="362330" y="92075"/>
                </a:lnTo>
                <a:lnTo>
                  <a:pt x="0" y="92075"/>
                </a:lnTo>
                <a:lnTo>
                  <a:pt x="0" y="368173"/>
                </a:lnTo>
                <a:lnTo>
                  <a:pt x="362330" y="368173"/>
                </a:lnTo>
                <a:lnTo>
                  <a:pt x="362330" y="460248"/>
                </a:lnTo>
                <a:lnTo>
                  <a:pt x="591312" y="230124"/>
                </a:lnTo>
                <a:lnTo>
                  <a:pt x="362330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39839" y="2438400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2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2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2" y="666623"/>
                </a:lnTo>
                <a:lnTo>
                  <a:pt x="1612392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06083" y="2559254"/>
            <a:ext cx="5092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cap="small" spc="-4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68187" y="2986787"/>
            <a:ext cx="2368550" cy="1783714"/>
            <a:chOff x="6976618" y="3169666"/>
            <a:chExt cx="2552065" cy="2012314"/>
          </a:xfrm>
        </p:grpSpPr>
        <p:sp>
          <p:nvSpPr>
            <p:cNvPr id="45" name="object 45"/>
            <p:cNvSpPr/>
            <p:nvPr/>
          </p:nvSpPr>
          <p:spPr>
            <a:xfrm>
              <a:off x="6982968" y="3176016"/>
              <a:ext cx="2539365" cy="1999614"/>
            </a:xfrm>
            <a:custGeom>
              <a:avLst/>
              <a:gdLst/>
              <a:ahLst/>
              <a:cxnLst/>
              <a:rect l="l" t="t" r="r" b="b"/>
              <a:pathLst>
                <a:path w="2539365" h="1999614">
                  <a:moveTo>
                    <a:pt x="2285110" y="0"/>
                  </a:moveTo>
                  <a:lnTo>
                    <a:pt x="253873" y="0"/>
                  </a:lnTo>
                  <a:lnTo>
                    <a:pt x="202709" y="3953"/>
                  </a:lnTo>
                  <a:lnTo>
                    <a:pt x="155055" y="15289"/>
                  </a:lnTo>
                  <a:lnTo>
                    <a:pt x="111931" y="33225"/>
                  </a:lnTo>
                  <a:lnTo>
                    <a:pt x="74358" y="56975"/>
                  </a:lnTo>
                  <a:lnTo>
                    <a:pt x="43358" y="85756"/>
                  </a:lnTo>
                  <a:lnTo>
                    <a:pt x="19950" y="118782"/>
                  </a:lnTo>
                  <a:lnTo>
                    <a:pt x="5157" y="155271"/>
                  </a:lnTo>
                  <a:lnTo>
                    <a:pt x="0" y="194437"/>
                  </a:lnTo>
                  <a:lnTo>
                    <a:pt x="0" y="1805051"/>
                  </a:lnTo>
                  <a:lnTo>
                    <a:pt x="5157" y="1844216"/>
                  </a:lnTo>
                  <a:lnTo>
                    <a:pt x="19950" y="1880705"/>
                  </a:lnTo>
                  <a:lnTo>
                    <a:pt x="43358" y="1913731"/>
                  </a:lnTo>
                  <a:lnTo>
                    <a:pt x="74358" y="1942512"/>
                  </a:lnTo>
                  <a:lnTo>
                    <a:pt x="111931" y="1966262"/>
                  </a:lnTo>
                  <a:lnTo>
                    <a:pt x="155055" y="1984198"/>
                  </a:lnTo>
                  <a:lnTo>
                    <a:pt x="202709" y="1995534"/>
                  </a:lnTo>
                  <a:lnTo>
                    <a:pt x="253873" y="1999488"/>
                  </a:lnTo>
                  <a:lnTo>
                    <a:pt x="2285110" y="1999488"/>
                  </a:lnTo>
                  <a:lnTo>
                    <a:pt x="2336274" y="1995534"/>
                  </a:lnTo>
                  <a:lnTo>
                    <a:pt x="2383928" y="1984198"/>
                  </a:lnTo>
                  <a:lnTo>
                    <a:pt x="2427052" y="1966262"/>
                  </a:lnTo>
                  <a:lnTo>
                    <a:pt x="2464625" y="1942512"/>
                  </a:lnTo>
                  <a:lnTo>
                    <a:pt x="2495625" y="1913731"/>
                  </a:lnTo>
                  <a:lnTo>
                    <a:pt x="2519033" y="1880705"/>
                  </a:lnTo>
                  <a:lnTo>
                    <a:pt x="2533826" y="1844216"/>
                  </a:lnTo>
                  <a:lnTo>
                    <a:pt x="2538983" y="1805051"/>
                  </a:lnTo>
                  <a:lnTo>
                    <a:pt x="2538983" y="194437"/>
                  </a:lnTo>
                  <a:lnTo>
                    <a:pt x="2533826" y="155271"/>
                  </a:lnTo>
                  <a:lnTo>
                    <a:pt x="2519033" y="118782"/>
                  </a:lnTo>
                  <a:lnTo>
                    <a:pt x="2495625" y="85756"/>
                  </a:lnTo>
                  <a:lnTo>
                    <a:pt x="2464625" y="56975"/>
                  </a:lnTo>
                  <a:lnTo>
                    <a:pt x="2427052" y="33225"/>
                  </a:lnTo>
                  <a:lnTo>
                    <a:pt x="2383928" y="15289"/>
                  </a:lnTo>
                  <a:lnTo>
                    <a:pt x="2336274" y="3953"/>
                  </a:lnTo>
                  <a:lnTo>
                    <a:pt x="228511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82968" y="3176016"/>
              <a:ext cx="2539365" cy="1999614"/>
            </a:xfrm>
            <a:custGeom>
              <a:avLst/>
              <a:gdLst/>
              <a:ahLst/>
              <a:cxnLst/>
              <a:rect l="l" t="t" r="r" b="b"/>
              <a:pathLst>
                <a:path w="2539365" h="1999614">
                  <a:moveTo>
                    <a:pt x="0" y="194437"/>
                  </a:moveTo>
                  <a:lnTo>
                    <a:pt x="5157" y="155271"/>
                  </a:lnTo>
                  <a:lnTo>
                    <a:pt x="19950" y="118782"/>
                  </a:lnTo>
                  <a:lnTo>
                    <a:pt x="43358" y="85756"/>
                  </a:lnTo>
                  <a:lnTo>
                    <a:pt x="74358" y="56975"/>
                  </a:lnTo>
                  <a:lnTo>
                    <a:pt x="111931" y="33225"/>
                  </a:lnTo>
                  <a:lnTo>
                    <a:pt x="155055" y="15289"/>
                  </a:lnTo>
                  <a:lnTo>
                    <a:pt x="202709" y="3953"/>
                  </a:lnTo>
                  <a:lnTo>
                    <a:pt x="253873" y="0"/>
                  </a:lnTo>
                  <a:lnTo>
                    <a:pt x="2285110" y="0"/>
                  </a:lnTo>
                  <a:lnTo>
                    <a:pt x="2336274" y="3953"/>
                  </a:lnTo>
                  <a:lnTo>
                    <a:pt x="2383928" y="15289"/>
                  </a:lnTo>
                  <a:lnTo>
                    <a:pt x="2427052" y="33225"/>
                  </a:lnTo>
                  <a:lnTo>
                    <a:pt x="2464625" y="56975"/>
                  </a:lnTo>
                  <a:lnTo>
                    <a:pt x="2495625" y="85756"/>
                  </a:lnTo>
                  <a:lnTo>
                    <a:pt x="2519033" y="118782"/>
                  </a:lnTo>
                  <a:lnTo>
                    <a:pt x="2533826" y="155271"/>
                  </a:lnTo>
                  <a:lnTo>
                    <a:pt x="2538983" y="194437"/>
                  </a:lnTo>
                  <a:lnTo>
                    <a:pt x="2538983" y="1805051"/>
                  </a:lnTo>
                  <a:lnTo>
                    <a:pt x="2533826" y="1844216"/>
                  </a:lnTo>
                  <a:lnTo>
                    <a:pt x="2519033" y="1880705"/>
                  </a:lnTo>
                  <a:lnTo>
                    <a:pt x="2495625" y="1913731"/>
                  </a:lnTo>
                  <a:lnTo>
                    <a:pt x="2464625" y="1942512"/>
                  </a:lnTo>
                  <a:lnTo>
                    <a:pt x="2427052" y="1966262"/>
                  </a:lnTo>
                  <a:lnTo>
                    <a:pt x="2383928" y="1984198"/>
                  </a:lnTo>
                  <a:lnTo>
                    <a:pt x="2336274" y="1995534"/>
                  </a:lnTo>
                  <a:lnTo>
                    <a:pt x="2285110" y="1999488"/>
                  </a:lnTo>
                  <a:lnTo>
                    <a:pt x="253873" y="1999488"/>
                  </a:lnTo>
                  <a:lnTo>
                    <a:pt x="202709" y="1995534"/>
                  </a:lnTo>
                  <a:lnTo>
                    <a:pt x="155055" y="1984198"/>
                  </a:lnTo>
                  <a:lnTo>
                    <a:pt x="111931" y="1966262"/>
                  </a:lnTo>
                  <a:lnTo>
                    <a:pt x="74358" y="1942512"/>
                  </a:lnTo>
                  <a:lnTo>
                    <a:pt x="43358" y="1913731"/>
                  </a:lnTo>
                  <a:lnTo>
                    <a:pt x="19950" y="1880705"/>
                  </a:lnTo>
                  <a:lnTo>
                    <a:pt x="5157" y="1844216"/>
                  </a:lnTo>
                  <a:lnTo>
                    <a:pt x="0" y="1805051"/>
                  </a:lnTo>
                  <a:lnTo>
                    <a:pt x="0" y="19443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795897" y="3172715"/>
            <a:ext cx="20212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Job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waits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queue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until: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95897" y="3504642"/>
            <a:ext cx="1959610" cy="112979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170">
              <a:lnSpc>
                <a:spcPts val="1825"/>
              </a:lnSpc>
              <a:spcBef>
                <a:spcPts val="110"/>
              </a:spcBef>
              <a:buAutoNum type="arabicPeriod"/>
              <a:tabLst>
                <a:tab pos="356870" algn="l"/>
              </a:tabLst>
            </a:pPr>
            <a:r>
              <a:rPr sz="1600" spc="-10" dirty="0">
                <a:latin typeface="Calibri"/>
                <a:cs typeface="Calibri"/>
              </a:rPr>
              <a:t>Resources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are</a:t>
            </a:r>
            <a:endParaRPr sz="1600" dirty="0">
              <a:latin typeface="Calibri"/>
              <a:cs typeface="Calibri"/>
            </a:endParaRPr>
          </a:p>
          <a:p>
            <a:pPr marL="356870">
              <a:lnSpc>
                <a:spcPts val="1825"/>
              </a:lnSpc>
            </a:pPr>
            <a:r>
              <a:rPr sz="1600" spc="-10" dirty="0">
                <a:latin typeface="Calibri"/>
                <a:cs typeface="Calibri"/>
              </a:rPr>
              <a:t>available</a:t>
            </a:r>
            <a:endParaRPr sz="1600" dirty="0">
              <a:latin typeface="Calibri"/>
              <a:cs typeface="Calibri"/>
            </a:endParaRPr>
          </a:p>
          <a:p>
            <a:pPr marL="356870" marR="5080" indent="-344805">
              <a:lnSpc>
                <a:spcPts val="1730"/>
              </a:lnSpc>
              <a:buAutoNum type="arabicPeriod" startAt="2"/>
              <a:tabLst>
                <a:tab pos="356870" algn="l"/>
              </a:tabLst>
            </a:pP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20" dirty="0">
                <a:latin typeface="Calibri"/>
                <a:cs typeface="Calibri"/>
              </a:rPr>
              <a:t> jobs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higher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priority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20" dirty="0">
                <a:latin typeface="Calibri"/>
                <a:cs typeface="Calibri"/>
              </a:rPr>
              <a:t> queue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936736" y="2578609"/>
            <a:ext cx="591820" cy="460375"/>
          </a:xfrm>
          <a:custGeom>
            <a:avLst/>
            <a:gdLst/>
            <a:ahLst/>
            <a:cxnLst/>
            <a:rect l="l" t="t" r="r" b="b"/>
            <a:pathLst>
              <a:path w="591820" h="460375">
                <a:moveTo>
                  <a:pt x="362330" y="0"/>
                </a:moveTo>
                <a:lnTo>
                  <a:pt x="362330" y="92075"/>
                </a:lnTo>
                <a:lnTo>
                  <a:pt x="0" y="92075"/>
                </a:lnTo>
                <a:lnTo>
                  <a:pt x="0" y="368173"/>
                </a:lnTo>
                <a:lnTo>
                  <a:pt x="362330" y="368173"/>
                </a:lnTo>
                <a:lnTo>
                  <a:pt x="362330" y="460248"/>
                </a:lnTo>
                <a:lnTo>
                  <a:pt x="591311" y="230124"/>
                </a:lnTo>
                <a:lnTo>
                  <a:pt x="362330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90760" y="2468879"/>
            <a:ext cx="1612900" cy="1130935"/>
          </a:xfrm>
          <a:custGeom>
            <a:avLst/>
            <a:gdLst/>
            <a:ahLst/>
            <a:cxnLst/>
            <a:rect l="l" t="t" r="r" b="b"/>
            <a:pathLst>
              <a:path w="1612900" h="1130935">
                <a:moveTo>
                  <a:pt x="1517650" y="0"/>
                </a:moveTo>
                <a:lnTo>
                  <a:pt x="94741" y="0"/>
                </a:lnTo>
                <a:lnTo>
                  <a:pt x="57864" y="8891"/>
                </a:lnTo>
                <a:lnTo>
                  <a:pt x="27749" y="33131"/>
                </a:lnTo>
                <a:lnTo>
                  <a:pt x="7445" y="69062"/>
                </a:lnTo>
                <a:lnTo>
                  <a:pt x="0" y="113030"/>
                </a:lnTo>
                <a:lnTo>
                  <a:pt x="0" y="1017778"/>
                </a:lnTo>
                <a:lnTo>
                  <a:pt x="7445" y="1061745"/>
                </a:lnTo>
                <a:lnTo>
                  <a:pt x="27749" y="1097676"/>
                </a:lnTo>
                <a:lnTo>
                  <a:pt x="57864" y="1121916"/>
                </a:lnTo>
                <a:lnTo>
                  <a:pt x="94741" y="1130808"/>
                </a:lnTo>
                <a:lnTo>
                  <a:pt x="1517650" y="1130808"/>
                </a:lnTo>
                <a:lnTo>
                  <a:pt x="1554527" y="1121916"/>
                </a:lnTo>
                <a:lnTo>
                  <a:pt x="1584642" y="1097676"/>
                </a:lnTo>
                <a:lnTo>
                  <a:pt x="1604946" y="1061745"/>
                </a:lnTo>
                <a:lnTo>
                  <a:pt x="1612391" y="1017778"/>
                </a:lnTo>
                <a:lnTo>
                  <a:pt x="1612391" y="113030"/>
                </a:lnTo>
                <a:lnTo>
                  <a:pt x="1604946" y="69062"/>
                </a:lnTo>
                <a:lnTo>
                  <a:pt x="1584642" y="33131"/>
                </a:lnTo>
                <a:lnTo>
                  <a:pt x="1554527" y="8891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148061" y="2534819"/>
            <a:ext cx="1105535" cy="90296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 marR="5080" algn="ctr">
              <a:lnSpc>
                <a:spcPct val="99200"/>
              </a:lnSpc>
              <a:spcBef>
                <a:spcPts val="305"/>
              </a:spcBef>
            </a:pPr>
            <a:r>
              <a:rPr sz="2000" cap="small" spc="-50" dirty="0">
                <a:solidFill>
                  <a:srgbClr val="FFFFFF"/>
                </a:solidFill>
                <a:latin typeface="Calibri"/>
                <a:cs typeface="Calibri"/>
              </a:rPr>
              <a:t>Allocation </a:t>
            </a:r>
            <a:r>
              <a:rPr sz="2000" cap="small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cap="small" spc="-1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98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074B-7044-4641-64C5-B9503982C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69C65-6B23-B5EC-568A-E2C04D03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1FAEA33-5EEE-563A-4F7A-D70CE7EDF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326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20" dirty="0"/>
              <a:t>Anatomy of a job script </a:t>
            </a:r>
            <a:endParaRPr lang="en-US" cap="small" spc="-40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C747A044-A1B6-9DDE-25D1-C5FFE6623487}"/>
              </a:ext>
            </a:extLst>
          </p:cNvPr>
          <p:cNvSpPr txBox="1"/>
          <p:nvPr/>
        </p:nvSpPr>
        <p:spPr>
          <a:xfrm>
            <a:off x="1029970" y="990600"/>
            <a:ext cx="1047623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batch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job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consists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sequence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commands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listed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purpose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executed </a:t>
            </a:r>
            <a:r>
              <a:rPr spc="-25" dirty="0">
                <a:latin typeface="Calibri"/>
                <a:cs typeface="Calibri"/>
              </a:rPr>
              <a:t>by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single </a:t>
            </a:r>
            <a:r>
              <a:rPr spc="-10" dirty="0">
                <a:latin typeface="Calibri"/>
                <a:cs typeface="Calibri"/>
              </a:rPr>
              <a:t>instruction.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AE0EF1AE-DA5F-9945-6DF5-66A3EF048B31}"/>
              </a:ext>
            </a:extLst>
          </p:cNvPr>
          <p:cNvGrpSpPr/>
          <p:nvPr/>
        </p:nvGrpSpPr>
        <p:grpSpPr>
          <a:xfrm>
            <a:off x="2971800" y="1935480"/>
            <a:ext cx="6096000" cy="4389120"/>
            <a:chOff x="7139937" y="2348476"/>
            <a:chExt cx="3844290" cy="4177029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27626371-594D-EEDC-B41C-0DB559819E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937" y="2348476"/>
              <a:ext cx="3844295" cy="4176536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16BD6505-3C19-5EF4-50E3-34E1104A4485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3491991" y="0"/>
                  </a:moveTo>
                  <a:lnTo>
                    <a:pt x="260095" y="0"/>
                  </a:lnTo>
                  <a:lnTo>
                    <a:pt x="213346" y="4190"/>
                  </a:lnTo>
                  <a:lnTo>
                    <a:pt x="169344" y="16273"/>
                  </a:lnTo>
                  <a:lnTo>
                    <a:pt x="128825" y="35512"/>
                  </a:lnTo>
                  <a:lnTo>
                    <a:pt x="92523" y="61174"/>
                  </a:lnTo>
                  <a:lnTo>
                    <a:pt x="61174" y="92523"/>
                  </a:lnTo>
                  <a:lnTo>
                    <a:pt x="35512" y="128825"/>
                  </a:lnTo>
                  <a:lnTo>
                    <a:pt x="16273" y="169344"/>
                  </a:lnTo>
                  <a:lnTo>
                    <a:pt x="4190" y="213346"/>
                  </a:lnTo>
                  <a:lnTo>
                    <a:pt x="0" y="260095"/>
                  </a:lnTo>
                  <a:lnTo>
                    <a:pt x="0" y="3824224"/>
                  </a:lnTo>
                  <a:lnTo>
                    <a:pt x="4190" y="3870977"/>
                  </a:lnTo>
                  <a:lnTo>
                    <a:pt x="16273" y="3914980"/>
                  </a:lnTo>
                  <a:lnTo>
                    <a:pt x="35512" y="3955500"/>
                  </a:lnTo>
                  <a:lnTo>
                    <a:pt x="61174" y="3991801"/>
                  </a:lnTo>
                  <a:lnTo>
                    <a:pt x="92523" y="4023149"/>
                  </a:lnTo>
                  <a:lnTo>
                    <a:pt x="128825" y="4048809"/>
                  </a:lnTo>
                  <a:lnTo>
                    <a:pt x="169344" y="4068048"/>
                  </a:lnTo>
                  <a:lnTo>
                    <a:pt x="213346" y="4080129"/>
                  </a:lnTo>
                  <a:lnTo>
                    <a:pt x="260095" y="4084319"/>
                  </a:lnTo>
                  <a:lnTo>
                    <a:pt x="3491991" y="4084319"/>
                  </a:lnTo>
                  <a:lnTo>
                    <a:pt x="3538741" y="4080129"/>
                  </a:lnTo>
                  <a:lnTo>
                    <a:pt x="3582743" y="4068048"/>
                  </a:lnTo>
                  <a:lnTo>
                    <a:pt x="3623262" y="4048809"/>
                  </a:lnTo>
                  <a:lnTo>
                    <a:pt x="3659564" y="4023149"/>
                  </a:lnTo>
                  <a:lnTo>
                    <a:pt x="3690913" y="3991801"/>
                  </a:lnTo>
                  <a:lnTo>
                    <a:pt x="3716575" y="3955500"/>
                  </a:lnTo>
                  <a:lnTo>
                    <a:pt x="3735814" y="3914980"/>
                  </a:lnTo>
                  <a:lnTo>
                    <a:pt x="3747897" y="3870977"/>
                  </a:lnTo>
                  <a:lnTo>
                    <a:pt x="3752087" y="3824224"/>
                  </a:lnTo>
                  <a:lnTo>
                    <a:pt x="3752087" y="260095"/>
                  </a:lnTo>
                  <a:lnTo>
                    <a:pt x="3747897" y="213346"/>
                  </a:lnTo>
                  <a:lnTo>
                    <a:pt x="3735814" y="169344"/>
                  </a:lnTo>
                  <a:lnTo>
                    <a:pt x="3716575" y="128825"/>
                  </a:lnTo>
                  <a:lnTo>
                    <a:pt x="3690913" y="92523"/>
                  </a:lnTo>
                  <a:lnTo>
                    <a:pt x="3659564" y="61174"/>
                  </a:lnTo>
                  <a:lnTo>
                    <a:pt x="3623262" y="35512"/>
                  </a:lnTo>
                  <a:lnTo>
                    <a:pt x="3582743" y="16273"/>
                  </a:lnTo>
                  <a:lnTo>
                    <a:pt x="3538741" y="4190"/>
                  </a:lnTo>
                  <a:lnTo>
                    <a:pt x="349199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D7EBE2F-6D22-4D30-BBA7-7234A611550E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0" y="260095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3491991" y="0"/>
                  </a:lnTo>
                  <a:lnTo>
                    <a:pt x="3538741" y="4190"/>
                  </a:lnTo>
                  <a:lnTo>
                    <a:pt x="3582743" y="16273"/>
                  </a:lnTo>
                  <a:lnTo>
                    <a:pt x="3623262" y="35512"/>
                  </a:lnTo>
                  <a:lnTo>
                    <a:pt x="3659564" y="61174"/>
                  </a:lnTo>
                  <a:lnTo>
                    <a:pt x="3690913" y="92523"/>
                  </a:lnTo>
                  <a:lnTo>
                    <a:pt x="3716575" y="128825"/>
                  </a:lnTo>
                  <a:lnTo>
                    <a:pt x="3735814" y="169344"/>
                  </a:lnTo>
                  <a:lnTo>
                    <a:pt x="3747897" y="213346"/>
                  </a:lnTo>
                  <a:lnTo>
                    <a:pt x="3752087" y="260095"/>
                  </a:lnTo>
                  <a:lnTo>
                    <a:pt x="3752087" y="3824224"/>
                  </a:lnTo>
                  <a:lnTo>
                    <a:pt x="3747897" y="3870977"/>
                  </a:lnTo>
                  <a:lnTo>
                    <a:pt x="3735814" y="3914980"/>
                  </a:lnTo>
                  <a:lnTo>
                    <a:pt x="3716575" y="3955500"/>
                  </a:lnTo>
                  <a:lnTo>
                    <a:pt x="3690913" y="3991801"/>
                  </a:lnTo>
                  <a:lnTo>
                    <a:pt x="3659564" y="4023149"/>
                  </a:lnTo>
                  <a:lnTo>
                    <a:pt x="3623262" y="4048809"/>
                  </a:lnTo>
                  <a:lnTo>
                    <a:pt x="3582743" y="4068048"/>
                  </a:lnTo>
                  <a:lnTo>
                    <a:pt x="3538741" y="4080129"/>
                  </a:lnTo>
                  <a:lnTo>
                    <a:pt x="3491991" y="4084319"/>
                  </a:lnTo>
                  <a:lnTo>
                    <a:pt x="260095" y="4084319"/>
                  </a:lnTo>
                  <a:lnTo>
                    <a:pt x="213346" y="4080129"/>
                  </a:lnTo>
                  <a:lnTo>
                    <a:pt x="169344" y="4068048"/>
                  </a:lnTo>
                  <a:lnTo>
                    <a:pt x="128825" y="4048809"/>
                  </a:lnTo>
                  <a:lnTo>
                    <a:pt x="92523" y="4023149"/>
                  </a:lnTo>
                  <a:lnTo>
                    <a:pt x="61174" y="3991801"/>
                  </a:lnTo>
                  <a:lnTo>
                    <a:pt x="35512" y="3955500"/>
                  </a:lnTo>
                  <a:lnTo>
                    <a:pt x="16273" y="3914980"/>
                  </a:lnTo>
                  <a:lnTo>
                    <a:pt x="4190" y="3870977"/>
                  </a:lnTo>
                  <a:lnTo>
                    <a:pt x="0" y="3824224"/>
                  </a:lnTo>
                  <a:lnTo>
                    <a:pt x="0" y="260095"/>
                  </a:lnTo>
                  <a:close/>
                </a:path>
              </a:pathLst>
            </a:custGeom>
            <a:ln w="12192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1D203F9F-74B5-0757-27F3-50194DD04BE5}"/>
              </a:ext>
            </a:extLst>
          </p:cNvPr>
          <p:cNvSpPr txBox="1"/>
          <p:nvPr/>
        </p:nvSpPr>
        <p:spPr>
          <a:xfrm>
            <a:off x="3330448" y="2138783"/>
            <a:ext cx="165250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538235"/>
                </a:solidFill>
                <a:latin typeface="Consolas"/>
                <a:cs typeface="Consolas"/>
              </a:rPr>
              <a:t>#!/bin/bash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9176FEAC-0F01-56EF-1834-F47DFD2F1DEA}"/>
              </a:ext>
            </a:extLst>
          </p:cNvPr>
          <p:cNvSpPr txBox="1"/>
          <p:nvPr/>
        </p:nvSpPr>
        <p:spPr>
          <a:xfrm>
            <a:off x="5486400" y="1572503"/>
            <a:ext cx="11887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585858"/>
                </a:solidFill>
                <a:latin typeface="Consolas"/>
                <a:cs typeface="Consolas"/>
              </a:rPr>
              <a:t>myjob.</a:t>
            </a:r>
            <a:r>
              <a:rPr lang="en-US" sz="2000" b="1" spc="-10" dirty="0">
                <a:solidFill>
                  <a:srgbClr val="585858"/>
                </a:solidFill>
                <a:latin typeface="Consolas"/>
                <a:cs typeface="Consolas"/>
              </a:rPr>
              <a:t>sh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E34F8B0C-C809-26EE-928C-25343F3DBEDB}"/>
              </a:ext>
            </a:extLst>
          </p:cNvPr>
          <p:cNvSpPr txBox="1"/>
          <p:nvPr/>
        </p:nvSpPr>
        <p:spPr>
          <a:xfrm>
            <a:off x="3330447" y="4874483"/>
            <a:ext cx="553766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C00000"/>
                </a:solidFill>
                <a:latin typeface="Consolas"/>
                <a:cs typeface="Consolas"/>
              </a:rPr>
              <a:t>#</a:t>
            </a:r>
            <a:r>
              <a:rPr sz="1800" i="1" spc="-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1800" i="1" dirty="0">
                <a:solidFill>
                  <a:srgbClr val="C00000"/>
                </a:solidFill>
                <a:latin typeface="Consolas"/>
                <a:cs typeface="Consolas"/>
              </a:rPr>
              <a:t>script commands</a:t>
            </a:r>
            <a:endParaRPr lang="en-US" sz="1800" i="1" spc="-10" dirty="0">
              <a:solidFill>
                <a:srgbClr val="C0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Consolas"/>
                <a:cs typeface="Consolas"/>
              </a:rPr>
              <a:t>echo "Job started on $(hostname) at $(date)"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Consolas"/>
                <a:cs typeface="Consolas"/>
              </a:rPr>
              <a:t>sleep 60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Consolas"/>
                <a:cs typeface="Consolas"/>
              </a:rPr>
              <a:t>echo "Job completed at $(date)"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0C2B53D7-99BD-BB24-E21D-E02782D7F19A}"/>
              </a:ext>
            </a:extLst>
          </p:cNvPr>
          <p:cNvSpPr txBox="1"/>
          <p:nvPr/>
        </p:nvSpPr>
        <p:spPr>
          <a:xfrm>
            <a:off x="3310890" y="2649019"/>
            <a:ext cx="4145995" cy="196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7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nodes=1</a:t>
            </a: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</a:p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ntasks=1 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mem=1G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2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lang="en-US" sz="1800" spc="-25" dirty="0">
                <a:solidFill>
                  <a:srgbClr val="2D75B6"/>
                </a:solidFill>
                <a:latin typeface="Consolas"/>
                <a:cs typeface="Consolas"/>
              </a:rPr>
              <a:t>--partition=</a:t>
            </a:r>
            <a:r>
              <a:rPr lang="en-US" sz="1800" spc="-25" dirty="0" err="1">
                <a:solidFill>
                  <a:srgbClr val="2D75B6"/>
                </a:solidFill>
                <a:latin typeface="Consolas"/>
                <a:cs typeface="Consolas"/>
              </a:rPr>
              <a:t>amilan</a:t>
            </a:r>
            <a:br>
              <a:rPr lang="en-US" spc="-25" dirty="0">
                <a:solidFill>
                  <a:srgbClr val="2D75B6"/>
                </a:solidFill>
                <a:latin typeface="Consolas"/>
                <a:cs typeface="Consolas"/>
              </a:rPr>
            </a:b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#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SBATCH</a:t>
            </a:r>
            <a:r>
              <a:rPr lang="en-US" sz="1800" dirty="0">
                <a:solidFill>
                  <a:srgbClr val="2D75B6"/>
                </a:solidFill>
                <a:latin typeface="Consolas"/>
                <a:cs typeface="Consolas"/>
              </a:rPr>
              <a:t> --time=00:10:00</a:t>
            </a: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-149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</a:t>
            </a:r>
            <a:r>
              <a:rPr kumimoji="0" lang="en-US" sz="2700" b="0" i="0" u="none" strike="noStrike" kern="0" cap="none" spc="-2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=SBATCH --job-name=</a:t>
            </a:r>
            <a:r>
              <a:rPr kumimoji="0" lang="en-US" sz="2700" b="0" i="0" u="none" strike="noStrike" kern="0" cap="none" spc="-3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</a:t>
            </a:r>
            <a:r>
              <a:rPr kumimoji="0" lang="en-US" sz="2700" b="0" i="0" u="none" strike="noStrike" kern="0" cap="none" spc="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</a:t>
            </a:r>
            <a:r>
              <a:rPr kumimoji="0" lang="en-US" sz="2700" b="0" i="0" u="none" strike="noStrike" kern="0" cap="none" spc="-15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b</a:t>
            </a:r>
            <a:endParaRPr kumimoji="0" lang="en-US" sz="2700" b="0" i="0" u="none" strike="noStrike" kern="0" cap="none" spc="0" normalizeH="0" baseline="1543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#SBATCH</a:t>
            </a:r>
            <a:r>
              <a:rPr kumimoji="0" lang="en-US" sz="1800" b="0" i="0" u="none" strike="noStrike" kern="0" cap="none" spc="-55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output=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myjob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_%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j.out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7208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7DE3E-D8B7-3208-2117-E2AC9F64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56B7D-7100-0B0B-588C-AD6C3A9E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D005D6C-6DA7-2C80-AF39-EC06C10D8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326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20" dirty="0"/>
              <a:t>Anatomy of a job script </a:t>
            </a:r>
            <a:endParaRPr lang="en-US" cap="small" spc="-40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1FC7E70-3D96-B3AF-8916-9B2D872ED207}"/>
              </a:ext>
            </a:extLst>
          </p:cNvPr>
          <p:cNvSpPr txBox="1"/>
          <p:nvPr/>
        </p:nvSpPr>
        <p:spPr>
          <a:xfrm>
            <a:off x="950596" y="1981200"/>
            <a:ext cx="4154804" cy="110363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6985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55"/>
              </a:spcBef>
            </a:pPr>
            <a:r>
              <a:rPr sz="2000" b="1" i="1" cap="small" spc="-10" dirty="0">
                <a:solidFill>
                  <a:srgbClr val="538235"/>
                </a:solidFill>
                <a:latin typeface="Calibri"/>
                <a:cs typeface="Calibri"/>
              </a:rPr>
              <a:t>Shebang</a:t>
            </a:r>
            <a:endParaRPr sz="20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Specify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script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(Bash)</a:t>
            </a:r>
            <a:endParaRPr sz="18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Must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800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84F5846-1589-360B-6C39-828ED5D889DC}"/>
              </a:ext>
            </a:extLst>
          </p:cNvPr>
          <p:cNvSpPr txBox="1"/>
          <p:nvPr/>
        </p:nvSpPr>
        <p:spPr>
          <a:xfrm>
            <a:off x="1333627" y="950798"/>
            <a:ext cx="1047623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batch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job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consists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sequence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commands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listed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purpose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executed </a:t>
            </a:r>
            <a:r>
              <a:rPr spc="-25" dirty="0">
                <a:latin typeface="Calibri"/>
                <a:cs typeface="Calibri"/>
              </a:rPr>
              <a:t>by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single </a:t>
            </a:r>
            <a:r>
              <a:rPr spc="-10" dirty="0">
                <a:latin typeface="Calibri"/>
                <a:cs typeface="Calibri"/>
              </a:rPr>
              <a:t>instruction.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BA8244D4-A916-0DAB-228B-23A6115D2D47}"/>
              </a:ext>
            </a:extLst>
          </p:cNvPr>
          <p:cNvGrpSpPr/>
          <p:nvPr/>
        </p:nvGrpSpPr>
        <p:grpSpPr>
          <a:xfrm>
            <a:off x="5562600" y="1861597"/>
            <a:ext cx="6096000" cy="4389120"/>
            <a:chOff x="7139937" y="2348476"/>
            <a:chExt cx="3844290" cy="4177029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3070212D-C6FF-82F2-4617-1BEBF6811E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937" y="2348476"/>
              <a:ext cx="3844295" cy="4176536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124786F-AAC2-1E1D-369C-DDC4296F8064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3491991" y="0"/>
                  </a:moveTo>
                  <a:lnTo>
                    <a:pt x="260095" y="0"/>
                  </a:lnTo>
                  <a:lnTo>
                    <a:pt x="213346" y="4190"/>
                  </a:lnTo>
                  <a:lnTo>
                    <a:pt x="169344" y="16273"/>
                  </a:lnTo>
                  <a:lnTo>
                    <a:pt x="128825" y="35512"/>
                  </a:lnTo>
                  <a:lnTo>
                    <a:pt x="92523" y="61174"/>
                  </a:lnTo>
                  <a:lnTo>
                    <a:pt x="61174" y="92523"/>
                  </a:lnTo>
                  <a:lnTo>
                    <a:pt x="35512" y="128825"/>
                  </a:lnTo>
                  <a:lnTo>
                    <a:pt x="16273" y="169344"/>
                  </a:lnTo>
                  <a:lnTo>
                    <a:pt x="4190" y="213346"/>
                  </a:lnTo>
                  <a:lnTo>
                    <a:pt x="0" y="260095"/>
                  </a:lnTo>
                  <a:lnTo>
                    <a:pt x="0" y="3824224"/>
                  </a:lnTo>
                  <a:lnTo>
                    <a:pt x="4190" y="3870977"/>
                  </a:lnTo>
                  <a:lnTo>
                    <a:pt x="16273" y="3914980"/>
                  </a:lnTo>
                  <a:lnTo>
                    <a:pt x="35512" y="3955500"/>
                  </a:lnTo>
                  <a:lnTo>
                    <a:pt x="61174" y="3991801"/>
                  </a:lnTo>
                  <a:lnTo>
                    <a:pt x="92523" y="4023149"/>
                  </a:lnTo>
                  <a:lnTo>
                    <a:pt x="128825" y="4048809"/>
                  </a:lnTo>
                  <a:lnTo>
                    <a:pt x="169344" y="4068048"/>
                  </a:lnTo>
                  <a:lnTo>
                    <a:pt x="213346" y="4080129"/>
                  </a:lnTo>
                  <a:lnTo>
                    <a:pt x="260095" y="4084319"/>
                  </a:lnTo>
                  <a:lnTo>
                    <a:pt x="3491991" y="4084319"/>
                  </a:lnTo>
                  <a:lnTo>
                    <a:pt x="3538741" y="4080129"/>
                  </a:lnTo>
                  <a:lnTo>
                    <a:pt x="3582743" y="4068048"/>
                  </a:lnTo>
                  <a:lnTo>
                    <a:pt x="3623262" y="4048809"/>
                  </a:lnTo>
                  <a:lnTo>
                    <a:pt x="3659564" y="4023149"/>
                  </a:lnTo>
                  <a:lnTo>
                    <a:pt x="3690913" y="3991801"/>
                  </a:lnTo>
                  <a:lnTo>
                    <a:pt x="3716575" y="3955500"/>
                  </a:lnTo>
                  <a:lnTo>
                    <a:pt x="3735814" y="3914980"/>
                  </a:lnTo>
                  <a:lnTo>
                    <a:pt x="3747897" y="3870977"/>
                  </a:lnTo>
                  <a:lnTo>
                    <a:pt x="3752087" y="3824224"/>
                  </a:lnTo>
                  <a:lnTo>
                    <a:pt x="3752087" y="260095"/>
                  </a:lnTo>
                  <a:lnTo>
                    <a:pt x="3747897" y="213346"/>
                  </a:lnTo>
                  <a:lnTo>
                    <a:pt x="3735814" y="169344"/>
                  </a:lnTo>
                  <a:lnTo>
                    <a:pt x="3716575" y="128825"/>
                  </a:lnTo>
                  <a:lnTo>
                    <a:pt x="3690913" y="92523"/>
                  </a:lnTo>
                  <a:lnTo>
                    <a:pt x="3659564" y="61174"/>
                  </a:lnTo>
                  <a:lnTo>
                    <a:pt x="3623262" y="35512"/>
                  </a:lnTo>
                  <a:lnTo>
                    <a:pt x="3582743" y="16273"/>
                  </a:lnTo>
                  <a:lnTo>
                    <a:pt x="3538741" y="4190"/>
                  </a:lnTo>
                  <a:lnTo>
                    <a:pt x="349199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6576920-2D93-C46B-8F18-CEFE7E4021B8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0" y="260095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3491991" y="0"/>
                  </a:lnTo>
                  <a:lnTo>
                    <a:pt x="3538741" y="4190"/>
                  </a:lnTo>
                  <a:lnTo>
                    <a:pt x="3582743" y="16273"/>
                  </a:lnTo>
                  <a:lnTo>
                    <a:pt x="3623262" y="35512"/>
                  </a:lnTo>
                  <a:lnTo>
                    <a:pt x="3659564" y="61174"/>
                  </a:lnTo>
                  <a:lnTo>
                    <a:pt x="3690913" y="92523"/>
                  </a:lnTo>
                  <a:lnTo>
                    <a:pt x="3716575" y="128825"/>
                  </a:lnTo>
                  <a:lnTo>
                    <a:pt x="3735814" y="169344"/>
                  </a:lnTo>
                  <a:lnTo>
                    <a:pt x="3747897" y="213346"/>
                  </a:lnTo>
                  <a:lnTo>
                    <a:pt x="3752087" y="260095"/>
                  </a:lnTo>
                  <a:lnTo>
                    <a:pt x="3752087" y="3824224"/>
                  </a:lnTo>
                  <a:lnTo>
                    <a:pt x="3747897" y="3870977"/>
                  </a:lnTo>
                  <a:lnTo>
                    <a:pt x="3735814" y="3914980"/>
                  </a:lnTo>
                  <a:lnTo>
                    <a:pt x="3716575" y="3955500"/>
                  </a:lnTo>
                  <a:lnTo>
                    <a:pt x="3690913" y="3991801"/>
                  </a:lnTo>
                  <a:lnTo>
                    <a:pt x="3659564" y="4023149"/>
                  </a:lnTo>
                  <a:lnTo>
                    <a:pt x="3623262" y="4048809"/>
                  </a:lnTo>
                  <a:lnTo>
                    <a:pt x="3582743" y="4068048"/>
                  </a:lnTo>
                  <a:lnTo>
                    <a:pt x="3538741" y="4080129"/>
                  </a:lnTo>
                  <a:lnTo>
                    <a:pt x="3491991" y="4084319"/>
                  </a:lnTo>
                  <a:lnTo>
                    <a:pt x="260095" y="4084319"/>
                  </a:lnTo>
                  <a:lnTo>
                    <a:pt x="213346" y="4080129"/>
                  </a:lnTo>
                  <a:lnTo>
                    <a:pt x="169344" y="4068048"/>
                  </a:lnTo>
                  <a:lnTo>
                    <a:pt x="128825" y="4048809"/>
                  </a:lnTo>
                  <a:lnTo>
                    <a:pt x="92523" y="4023149"/>
                  </a:lnTo>
                  <a:lnTo>
                    <a:pt x="61174" y="3991801"/>
                  </a:lnTo>
                  <a:lnTo>
                    <a:pt x="35512" y="3955500"/>
                  </a:lnTo>
                  <a:lnTo>
                    <a:pt x="16273" y="3914980"/>
                  </a:lnTo>
                  <a:lnTo>
                    <a:pt x="4190" y="3870977"/>
                  </a:lnTo>
                  <a:lnTo>
                    <a:pt x="0" y="3824224"/>
                  </a:lnTo>
                  <a:lnTo>
                    <a:pt x="0" y="260095"/>
                  </a:lnTo>
                  <a:close/>
                </a:path>
              </a:pathLst>
            </a:custGeom>
            <a:ln w="12192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2BAAAF1-FD1A-5F86-BA50-F00A16DF5923}"/>
              </a:ext>
            </a:extLst>
          </p:cNvPr>
          <p:cNvSpPr txBox="1"/>
          <p:nvPr/>
        </p:nvSpPr>
        <p:spPr>
          <a:xfrm>
            <a:off x="5921248" y="2064900"/>
            <a:ext cx="165250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538235"/>
                </a:solidFill>
                <a:latin typeface="Consolas"/>
                <a:cs typeface="Consolas"/>
              </a:rPr>
              <a:t>#!/bin/bash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F7975F56-ABD5-4BE0-69D6-06C201B2C920}"/>
              </a:ext>
            </a:extLst>
          </p:cNvPr>
          <p:cNvSpPr txBox="1"/>
          <p:nvPr/>
        </p:nvSpPr>
        <p:spPr>
          <a:xfrm>
            <a:off x="8305800" y="1498620"/>
            <a:ext cx="11887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585858"/>
                </a:solidFill>
                <a:latin typeface="Consolas"/>
                <a:cs typeface="Consolas"/>
              </a:rPr>
              <a:t>myjob.</a:t>
            </a:r>
            <a:r>
              <a:rPr lang="en-US" sz="2000" b="1" spc="-10" dirty="0">
                <a:solidFill>
                  <a:srgbClr val="585858"/>
                </a:solidFill>
                <a:latin typeface="Consolas"/>
                <a:cs typeface="Consolas"/>
              </a:rPr>
              <a:t>sh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655D01EF-5ECA-2B0C-A3C5-BD2945355D96}"/>
              </a:ext>
            </a:extLst>
          </p:cNvPr>
          <p:cNvSpPr txBox="1"/>
          <p:nvPr/>
        </p:nvSpPr>
        <p:spPr>
          <a:xfrm>
            <a:off x="5921247" y="4800600"/>
            <a:ext cx="553766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</a:t>
            </a:r>
            <a:r>
              <a:rPr sz="1800" i="1" spc="-2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script commands</a:t>
            </a:r>
            <a:endParaRPr lang="en-US" sz="1800" i="1" spc="-1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echo "Job started on $(hostname) at $(date)"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sleep 60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echo "Job completed at $(date)"</a:t>
            </a:r>
            <a:endParaRPr sz="180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896DEC22-89E6-7DF5-A67C-B5B84F0599E7}"/>
              </a:ext>
            </a:extLst>
          </p:cNvPr>
          <p:cNvSpPr txBox="1"/>
          <p:nvPr/>
        </p:nvSpPr>
        <p:spPr>
          <a:xfrm>
            <a:off x="5901690" y="2575136"/>
            <a:ext cx="4145995" cy="196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#SBATCH</a:t>
            </a:r>
            <a:r>
              <a:rPr sz="1800" spc="-7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nodes=1</a:t>
            </a: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ntasks=1 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mem=1G</a:t>
            </a:r>
            <a:endParaRPr sz="180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#SBATCH</a:t>
            </a:r>
            <a:r>
              <a:rPr sz="1800" spc="-2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800" spc="-2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--partition=</a:t>
            </a:r>
            <a:r>
              <a:rPr lang="en-US" sz="1800" spc="-25" dirty="0" err="1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amilan</a:t>
            </a:r>
            <a:br>
              <a:rPr lang="en-US" spc="-2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</a:b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SBATCH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--time=00:10:00</a:t>
            </a: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-1492" normalizeH="0" baseline="1543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#</a:t>
            </a:r>
            <a:r>
              <a:rPr kumimoji="0" lang="en-US" sz="2700" b="0" i="0" u="none" strike="noStrike" kern="0" cap="none" spc="-22" normalizeH="0" baseline="1543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=SBATCH --job-name=</a:t>
            </a:r>
            <a:r>
              <a:rPr kumimoji="0" lang="en-US" sz="2700" b="0" i="0" u="none" strike="noStrike" kern="0" cap="none" spc="-30" normalizeH="0" baseline="1543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myj</a:t>
            </a:r>
            <a:r>
              <a:rPr kumimoji="0" lang="en-US" sz="2700" b="0" i="0" u="none" strike="noStrike" kern="0" cap="none" spc="0" normalizeH="0" baseline="1543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o</a:t>
            </a:r>
            <a:r>
              <a:rPr kumimoji="0" lang="en-US" sz="2700" b="0" i="0" u="none" strike="noStrike" kern="0" cap="none" spc="-15" normalizeH="0" baseline="1543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b</a:t>
            </a:r>
            <a:endParaRPr kumimoji="0" lang="en-US" sz="2700" b="0" i="0" u="none" strike="noStrike" kern="0" cap="none" spc="0" normalizeH="0" baseline="1543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#SBATCH</a:t>
            </a:r>
            <a:r>
              <a:rPr kumimoji="0" lang="en-US" sz="1800" b="0" i="0" u="none" strike="noStrike" kern="0" cap="none" spc="-55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output=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myjob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_%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/>
                <a:cs typeface="Consolas"/>
              </a:rPr>
              <a:t>j.out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onsolas"/>
              <a:cs typeface="Consola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BFEED7-0539-4B14-A987-5A0EF8EACB73}"/>
              </a:ext>
            </a:extLst>
          </p:cNvPr>
          <p:cNvCxnSpPr>
            <a:cxnSpLocks/>
          </p:cNvCxnSpPr>
          <p:nvPr/>
        </p:nvCxnSpPr>
        <p:spPr>
          <a:xfrm flipH="1">
            <a:off x="5029200" y="2209800"/>
            <a:ext cx="796290" cy="318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28291-467B-B87E-D98B-4D1A1368E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0056-F4F1-60A9-865A-A25A21E7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3DFC410-38F2-444A-D1E0-C1C1EE5C8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326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20" dirty="0"/>
              <a:t>Anatomy of a Job Script </a:t>
            </a:r>
            <a:endParaRPr lang="en-US" cap="small" spc="-40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9AACC4E-3387-F647-54B7-662A08F2B6E8}"/>
              </a:ext>
            </a:extLst>
          </p:cNvPr>
          <p:cNvSpPr txBox="1"/>
          <p:nvPr/>
        </p:nvSpPr>
        <p:spPr>
          <a:xfrm>
            <a:off x="950596" y="1981200"/>
            <a:ext cx="4154804" cy="110363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6985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55"/>
              </a:spcBef>
            </a:pPr>
            <a:r>
              <a:rPr sz="2000" b="1" i="1" cap="small" spc="-10" dirty="0">
                <a:solidFill>
                  <a:srgbClr val="538235"/>
                </a:solidFill>
                <a:latin typeface="Calibri"/>
                <a:cs typeface="Calibri"/>
              </a:rPr>
              <a:t>Shebang</a:t>
            </a:r>
            <a:endParaRPr sz="20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Specify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script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(Bash)</a:t>
            </a:r>
            <a:endParaRPr sz="18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Must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800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2C9649B-CBBA-6C43-5A50-FD3C11C79AE6}"/>
              </a:ext>
            </a:extLst>
          </p:cNvPr>
          <p:cNvSpPr txBox="1"/>
          <p:nvPr/>
        </p:nvSpPr>
        <p:spPr>
          <a:xfrm>
            <a:off x="1333627" y="950798"/>
            <a:ext cx="1047623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batch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job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consists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sequence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commands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listed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purpose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executed </a:t>
            </a:r>
            <a:r>
              <a:rPr spc="-25" dirty="0">
                <a:latin typeface="Calibri"/>
                <a:cs typeface="Calibri"/>
              </a:rPr>
              <a:t>by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single </a:t>
            </a:r>
            <a:r>
              <a:rPr spc="-10" dirty="0">
                <a:latin typeface="Calibri"/>
                <a:cs typeface="Calibri"/>
              </a:rPr>
              <a:t>instruction.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654615DB-B600-CC23-3893-624772062846}"/>
              </a:ext>
            </a:extLst>
          </p:cNvPr>
          <p:cNvGrpSpPr/>
          <p:nvPr/>
        </p:nvGrpSpPr>
        <p:grpSpPr>
          <a:xfrm>
            <a:off x="5562600" y="1861597"/>
            <a:ext cx="6096000" cy="4389120"/>
            <a:chOff x="7139937" y="2348476"/>
            <a:chExt cx="3844290" cy="4177029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8DD64230-FD1D-88EA-99D4-EC7482D284F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937" y="2348476"/>
              <a:ext cx="3844295" cy="4176536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815483E5-546F-1A54-3403-C8F5F24B576E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3491991" y="0"/>
                  </a:moveTo>
                  <a:lnTo>
                    <a:pt x="260095" y="0"/>
                  </a:lnTo>
                  <a:lnTo>
                    <a:pt x="213346" y="4190"/>
                  </a:lnTo>
                  <a:lnTo>
                    <a:pt x="169344" y="16273"/>
                  </a:lnTo>
                  <a:lnTo>
                    <a:pt x="128825" y="35512"/>
                  </a:lnTo>
                  <a:lnTo>
                    <a:pt x="92523" y="61174"/>
                  </a:lnTo>
                  <a:lnTo>
                    <a:pt x="61174" y="92523"/>
                  </a:lnTo>
                  <a:lnTo>
                    <a:pt x="35512" y="128825"/>
                  </a:lnTo>
                  <a:lnTo>
                    <a:pt x="16273" y="169344"/>
                  </a:lnTo>
                  <a:lnTo>
                    <a:pt x="4190" y="213346"/>
                  </a:lnTo>
                  <a:lnTo>
                    <a:pt x="0" y="260095"/>
                  </a:lnTo>
                  <a:lnTo>
                    <a:pt x="0" y="3824224"/>
                  </a:lnTo>
                  <a:lnTo>
                    <a:pt x="4190" y="3870977"/>
                  </a:lnTo>
                  <a:lnTo>
                    <a:pt x="16273" y="3914980"/>
                  </a:lnTo>
                  <a:lnTo>
                    <a:pt x="35512" y="3955500"/>
                  </a:lnTo>
                  <a:lnTo>
                    <a:pt x="61174" y="3991801"/>
                  </a:lnTo>
                  <a:lnTo>
                    <a:pt x="92523" y="4023149"/>
                  </a:lnTo>
                  <a:lnTo>
                    <a:pt x="128825" y="4048809"/>
                  </a:lnTo>
                  <a:lnTo>
                    <a:pt x="169344" y="4068048"/>
                  </a:lnTo>
                  <a:lnTo>
                    <a:pt x="213346" y="4080129"/>
                  </a:lnTo>
                  <a:lnTo>
                    <a:pt x="260095" y="4084319"/>
                  </a:lnTo>
                  <a:lnTo>
                    <a:pt x="3491991" y="4084319"/>
                  </a:lnTo>
                  <a:lnTo>
                    <a:pt x="3538741" y="4080129"/>
                  </a:lnTo>
                  <a:lnTo>
                    <a:pt x="3582743" y="4068048"/>
                  </a:lnTo>
                  <a:lnTo>
                    <a:pt x="3623262" y="4048809"/>
                  </a:lnTo>
                  <a:lnTo>
                    <a:pt x="3659564" y="4023149"/>
                  </a:lnTo>
                  <a:lnTo>
                    <a:pt x="3690913" y="3991801"/>
                  </a:lnTo>
                  <a:lnTo>
                    <a:pt x="3716575" y="3955500"/>
                  </a:lnTo>
                  <a:lnTo>
                    <a:pt x="3735814" y="3914980"/>
                  </a:lnTo>
                  <a:lnTo>
                    <a:pt x="3747897" y="3870977"/>
                  </a:lnTo>
                  <a:lnTo>
                    <a:pt x="3752087" y="3824224"/>
                  </a:lnTo>
                  <a:lnTo>
                    <a:pt x="3752087" y="260095"/>
                  </a:lnTo>
                  <a:lnTo>
                    <a:pt x="3747897" y="213346"/>
                  </a:lnTo>
                  <a:lnTo>
                    <a:pt x="3735814" y="169344"/>
                  </a:lnTo>
                  <a:lnTo>
                    <a:pt x="3716575" y="128825"/>
                  </a:lnTo>
                  <a:lnTo>
                    <a:pt x="3690913" y="92523"/>
                  </a:lnTo>
                  <a:lnTo>
                    <a:pt x="3659564" y="61174"/>
                  </a:lnTo>
                  <a:lnTo>
                    <a:pt x="3623262" y="35512"/>
                  </a:lnTo>
                  <a:lnTo>
                    <a:pt x="3582743" y="16273"/>
                  </a:lnTo>
                  <a:lnTo>
                    <a:pt x="3538741" y="4190"/>
                  </a:lnTo>
                  <a:lnTo>
                    <a:pt x="349199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1AF9A16-6740-165B-7CEA-C45916089721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0" y="260095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3491991" y="0"/>
                  </a:lnTo>
                  <a:lnTo>
                    <a:pt x="3538741" y="4190"/>
                  </a:lnTo>
                  <a:lnTo>
                    <a:pt x="3582743" y="16273"/>
                  </a:lnTo>
                  <a:lnTo>
                    <a:pt x="3623262" y="35512"/>
                  </a:lnTo>
                  <a:lnTo>
                    <a:pt x="3659564" y="61174"/>
                  </a:lnTo>
                  <a:lnTo>
                    <a:pt x="3690913" y="92523"/>
                  </a:lnTo>
                  <a:lnTo>
                    <a:pt x="3716575" y="128825"/>
                  </a:lnTo>
                  <a:lnTo>
                    <a:pt x="3735814" y="169344"/>
                  </a:lnTo>
                  <a:lnTo>
                    <a:pt x="3747897" y="213346"/>
                  </a:lnTo>
                  <a:lnTo>
                    <a:pt x="3752087" y="260095"/>
                  </a:lnTo>
                  <a:lnTo>
                    <a:pt x="3752087" y="3824224"/>
                  </a:lnTo>
                  <a:lnTo>
                    <a:pt x="3747897" y="3870977"/>
                  </a:lnTo>
                  <a:lnTo>
                    <a:pt x="3735814" y="3914980"/>
                  </a:lnTo>
                  <a:lnTo>
                    <a:pt x="3716575" y="3955500"/>
                  </a:lnTo>
                  <a:lnTo>
                    <a:pt x="3690913" y="3991801"/>
                  </a:lnTo>
                  <a:lnTo>
                    <a:pt x="3659564" y="4023149"/>
                  </a:lnTo>
                  <a:lnTo>
                    <a:pt x="3623262" y="4048809"/>
                  </a:lnTo>
                  <a:lnTo>
                    <a:pt x="3582743" y="4068048"/>
                  </a:lnTo>
                  <a:lnTo>
                    <a:pt x="3538741" y="4080129"/>
                  </a:lnTo>
                  <a:lnTo>
                    <a:pt x="3491991" y="4084319"/>
                  </a:lnTo>
                  <a:lnTo>
                    <a:pt x="260095" y="4084319"/>
                  </a:lnTo>
                  <a:lnTo>
                    <a:pt x="213346" y="4080129"/>
                  </a:lnTo>
                  <a:lnTo>
                    <a:pt x="169344" y="4068048"/>
                  </a:lnTo>
                  <a:lnTo>
                    <a:pt x="128825" y="4048809"/>
                  </a:lnTo>
                  <a:lnTo>
                    <a:pt x="92523" y="4023149"/>
                  </a:lnTo>
                  <a:lnTo>
                    <a:pt x="61174" y="3991801"/>
                  </a:lnTo>
                  <a:lnTo>
                    <a:pt x="35512" y="3955500"/>
                  </a:lnTo>
                  <a:lnTo>
                    <a:pt x="16273" y="3914980"/>
                  </a:lnTo>
                  <a:lnTo>
                    <a:pt x="4190" y="3870977"/>
                  </a:lnTo>
                  <a:lnTo>
                    <a:pt x="0" y="3824224"/>
                  </a:lnTo>
                  <a:lnTo>
                    <a:pt x="0" y="260095"/>
                  </a:lnTo>
                  <a:close/>
                </a:path>
              </a:pathLst>
            </a:custGeom>
            <a:ln w="12192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3296EAC2-8BC0-54BE-D583-9B7359CAD986}"/>
              </a:ext>
            </a:extLst>
          </p:cNvPr>
          <p:cNvSpPr txBox="1"/>
          <p:nvPr/>
        </p:nvSpPr>
        <p:spPr>
          <a:xfrm>
            <a:off x="5921248" y="2064900"/>
            <a:ext cx="165250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538235"/>
                </a:solidFill>
                <a:latin typeface="Consolas"/>
                <a:cs typeface="Consolas"/>
              </a:rPr>
              <a:t>#!/bin/bash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D8D5B3C3-4C88-1C33-E1E6-08E6E4985A0A}"/>
              </a:ext>
            </a:extLst>
          </p:cNvPr>
          <p:cNvSpPr txBox="1"/>
          <p:nvPr/>
        </p:nvSpPr>
        <p:spPr>
          <a:xfrm>
            <a:off x="8305800" y="1498620"/>
            <a:ext cx="11887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585858"/>
                </a:solidFill>
                <a:latin typeface="Consolas"/>
                <a:cs typeface="Consolas"/>
              </a:rPr>
              <a:t>myjob.</a:t>
            </a:r>
            <a:r>
              <a:rPr lang="en-US" sz="2000" b="1" spc="-10" dirty="0">
                <a:solidFill>
                  <a:srgbClr val="585858"/>
                </a:solidFill>
                <a:latin typeface="Consolas"/>
                <a:cs typeface="Consolas"/>
              </a:rPr>
              <a:t>sh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2AD1FF4-124B-8CA4-8505-FC6ECE5DCC4D}"/>
              </a:ext>
            </a:extLst>
          </p:cNvPr>
          <p:cNvSpPr txBox="1"/>
          <p:nvPr/>
        </p:nvSpPr>
        <p:spPr>
          <a:xfrm>
            <a:off x="5921247" y="4800600"/>
            <a:ext cx="553766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#</a:t>
            </a:r>
            <a:r>
              <a:rPr sz="1800" i="1" spc="-25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script commands</a:t>
            </a:r>
            <a:endParaRPr lang="en-US" sz="1800" i="1" spc="-1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echo "Job started on $(hostname) at $(date)"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sleep 60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echo "Job completed at $(date)"</a:t>
            </a:r>
            <a:endParaRPr sz="180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FF9AAB-6621-E3E2-14A2-392E83C15B6B}"/>
              </a:ext>
            </a:extLst>
          </p:cNvPr>
          <p:cNvCxnSpPr>
            <a:cxnSpLocks/>
          </p:cNvCxnSpPr>
          <p:nvPr/>
        </p:nvCxnSpPr>
        <p:spPr>
          <a:xfrm flipH="1">
            <a:off x="5105400" y="3657600"/>
            <a:ext cx="685800" cy="221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bject 25">
            <a:extLst>
              <a:ext uri="{FF2B5EF4-FFF2-40B4-BE49-F238E27FC236}">
                <a16:creationId xmlns:a16="http://schemas.microsoft.com/office/drawing/2014/main" id="{81153224-D750-0067-CA09-74E3AC346AD6}"/>
              </a:ext>
            </a:extLst>
          </p:cNvPr>
          <p:cNvSpPr txBox="1"/>
          <p:nvPr/>
        </p:nvSpPr>
        <p:spPr>
          <a:xfrm>
            <a:off x="950596" y="3282697"/>
            <a:ext cx="4154804" cy="1293303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635" rIns="0" bIns="0" rtlCol="0">
            <a:spAutoFit/>
          </a:bodyPr>
          <a:lstStyle/>
          <a:p>
            <a:pPr marL="1282065">
              <a:lnSpc>
                <a:spcPct val="100000"/>
              </a:lnSpc>
              <a:spcBef>
                <a:spcPts val="5"/>
              </a:spcBef>
            </a:pPr>
            <a:r>
              <a:rPr sz="2000" b="1" i="1" dirty="0">
                <a:solidFill>
                  <a:srgbClr val="2D75B6"/>
                </a:solidFill>
                <a:latin typeface="Calibri"/>
                <a:cs typeface="Calibri"/>
              </a:rPr>
              <a:t>SLURM</a:t>
            </a:r>
            <a:r>
              <a:rPr sz="2000" b="1" i="1" spc="-10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2D75B6"/>
                </a:solidFill>
                <a:latin typeface="Calibri"/>
                <a:cs typeface="Calibri"/>
              </a:rPr>
              <a:t>DIRECTIVES</a:t>
            </a:r>
            <a:endParaRPr sz="16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“#SBATCH”:</a:t>
            </a:r>
            <a:endParaRPr sz="1800" dirty="0">
              <a:latin typeface="Calibri"/>
              <a:cs typeface="Calibri"/>
            </a:endParaRPr>
          </a:p>
          <a:p>
            <a:pPr marL="4622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Parsed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Slurm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ignored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Bash.</a:t>
            </a:r>
            <a:endParaRPr sz="18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Must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before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actual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commands!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35">
            <a:extLst>
              <a:ext uri="{FF2B5EF4-FFF2-40B4-BE49-F238E27FC236}">
                <a16:creationId xmlns:a16="http://schemas.microsoft.com/office/drawing/2014/main" id="{6951BCD9-A821-4513-2345-CDDE57775DDF}"/>
              </a:ext>
            </a:extLst>
          </p:cNvPr>
          <p:cNvSpPr txBox="1"/>
          <p:nvPr/>
        </p:nvSpPr>
        <p:spPr>
          <a:xfrm>
            <a:off x="5867400" y="2590800"/>
            <a:ext cx="4145995" cy="196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7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nodes=1</a:t>
            </a: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</a:p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ntasks=1 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mem=1G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2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lang="en-US" sz="1800" spc="-25" dirty="0">
                <a:solidFill>
                  <a:srgbClr val="2D75B6"/>
                </a:solidFill>
                <a:latin typeface="Consolas"/>
                <a:cs typeface="Consolas"/>
              </a:rPr>
              <a:t>--partition=</a:t>
            </a:r>
            <a:r>
              <a:rPr lang="en-US" sz="1800" spc="-25" dirty="0" err="1">
                <a:solidFill>
                  <a:srgbClr val="2D75B6"/>
                </a:solidFill>
                <a:latin typeface="Consolas"/>
                <a:cs typeface="Consolas"/>
              </a:rPr>
              <a:t>amilan</a:t>
            </a:r>
            <a:br>
              <a:rPr lang="en-US" spc="-25" dirty="0">
                <a:solidFill>
                  <a:srgbClr val="2D75B6"/>
                </a:solidFill>
                <a:latin typeface="Consolas"/>
                <a:cs typeface="Consolas"/>
              </a:rPr>
            </a:b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#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SBATCH</a:t>
            </a:r>
            <a:r>
              <a:rPr lang="en-US" sz="1800" dirty="0">
                <a:solidFill>
                  <a:srgbClr val="2D75B6"/>
                </a:solidFill>
                <a:latin typeface="Consolas"/>
                <a:cs typeface="Consolas"/>
              </a:rPr>
              <a:t> --time=00:10:00</a:t>
            </a: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-149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</a:t>
            </a:r>
            <a:r>
              <a:rPr kumimoji="0" lang="en-US" sz="2700" b="0" i="0" u="none" strike="noStrike" kern="0" cap="none" spc="-2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=SBATCH --job-name=</a:t>
            </a:r>
            <a:r>
              <a:rPr kumimoji="0" lang="en-US" sz="2700" b="0" i="0" u="none" strike="noStrike" kern="0" cap="none" spc="-3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</a:t>
            </a:r>
            <a:r>
              <a:rPr kumimoji="0" lang="en-US" sz="2700" b="0" i="0" u="none" strike="noStrike" kern="0" cap="none" spc="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</a:t>
            </a:r>
            <a:r>
              <a:rPr kumimoji="0" lang="en-US" sz="2700" b="0" i="0" u="none" strike="noStrike" kern="0" cap="none" spc="-15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b</a:t>
            </a:r>
            <a:endParaRPr lang="en-US" sz="2700" kern="0" baseline="1543" dirty="0">
              <a:solidFill>
                <a:sysClr val="windowText" lastClr="000000"/>
              </a:solidFill>
              <a:latin typeface="Consolas"/>
              <a:cs typeface="Consolas"/>
            </a:endParaRP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#SBATCH</a:t>
            </a:r>
            <a:r>
              <a:rPr kumimoji="0" lang="en-US" b="0" i="0" u="none" strike="noStrike" kern="0" cap="none" spc="-55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output=</a:t>
            </a:r>
            <a:r>
              <a:rPr kumimoji="0" lang="en-US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myjob</a:t>
            </a:r>
            <a:r>
              <a:rPr kumimoji="0" lang="en-US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_%</a:t>
            </a:r>
            <a:r>
              <a:rPr kumimoji="0" lang="en-US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j.out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77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D1BD-84DA-1182-F3E5-4A062F54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0C8EF-20BF-8373-3A50-CEB6AF6B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D6E0400-41E0-6071-F78B-464E40BF3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3267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20" dirty="0"/>
              <a:t>Anatomy of a Job Script </a:t>
            </a:r>
            <a:endParaRPr lang="en-US" cap="small" spc="-40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E9C81DC-AE99-684D-B992-B21D72A649C5}"/>
              </a:ext>
            </a:extLst>
          </p:cNvPr>
          <p:cNvSpPr txBox="1"/>
          <p:nvPr/>
        </p:nvSpPr>
        <p:spPr>
          <a:xfrm>
            <a:off x="950596" y="1981200"/>
            <a:ext cx="4154804" cy="110363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6985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55"/>
              </a:spcBef>
            </a:pPr>
            <a:r>
              <a:rPr sz="2000" b="1" i="1" cap="small" spc="-10" dirty="0">
                <a:solidFill>
                  <a:srgbClr val="538235"/>
                </a:solidFill>
                <a:latin typeface="Calibri"/>
                <a:cs typeface="Calibri"/>
              </a:rPr>
              <a:t>Shebang</a:t>
            </a:r>
            <a:endParaRPr sz="20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Specify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script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(Bash)</a:t>
            </a:r>
            <a:endParaRPr sz="18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Must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800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C7D3953E-FED0-2189-F17E-E93BD50033EE}"/>
              </a:ext>
            </a:extLst>
          </p:cNvPr>
          <p:cNvSpPr txBox="1"/>
          <p:nvPr/>
        </p:nvSpPr>
        <p:spPr>
          <a:xfrm>
            <a:off x="1333627" y="950798"/>
            <a:ext cx="1047623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batch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job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consists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sequence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commands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listed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purpose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executed </a:t>
            </a:r>
            <a:r>
              <a:rPr spc="-25" dirty="0">
                <a:latin typeface="Calibri"/>
                <a:cs typeface="Calibri"/>
              </a:rPr>
              <a:t>by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single </a:t>
            </a:r>
            <a:r>
              <a:rPr spc="-10" dirty="0">
                <a:latin typeface="Calibri"/>
                <a:cs typeface="Calibri"/>
              </a:rPr>
              <a:t>instruction.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B6B3A6DD-DCF8-0B75-3F67-528FE7B93484}"/>
              </a:ext>
            </a:extLst>
          </p:cNvPr>
          <p:cNvGrpSpPr/>
          <p:nvPr/>
        </p:nvGrpSpPr>
        <p:grpSpPr>
          <a:xfrm>
            <a:off x="5562600" y="1861597"/>
            <a:ext cx="6096000" cy="4389120"/>
            <a:chOff x="7139937" y="2348476"/>
            <a:chExt cx="3844290" cy="4177029"/>
          </a:xfrm>
        </p:grpSpPr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9099815E-B4EE-BDDA-E856-921BAA5758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937" y="2348476"/>
              <a:ext cx="3844295" cy="4176536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CD3C4D5-38B3-8302-E058-2996066A4369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3491991" y="0"/>
                  </a:moveTo>
                  <a:lnTo>
                    <a:pt x="260095" y="0"/>
                  </a:lnTo>
                  <a:lnTo>
                    <a:pt x="213346" y="4190"/>
                  </a:lnTo>
                  <a:lnTo>
                    <a:pt x="169344" y="16273"/>
                  </a:lnTo>
                  <a:lnTo>
                    <a:pt x="128825" y="35512"/>
                  </a:lnTo>
                  <a:lnTo>
                    <a:pt x="92523" y="61174"/>
                  </a:lnTo>
                  <a:lnTo>
                    <a:pt x="61174" y="92523"/>
                  </a:lnTo>
                  <a:lnTo>
                    <a:pt x="35512" y="128825"/>
                  </a:lnTo>
                  <a:lnTo>
                    <a:pt x="16273" y="169344"/>
                  </a:lnTo>
                  <a:lnTo>
                    <a:pt x="4190" y="213346"/>
                  </a:lnTo>
                  <a:lnTo>
                    <a:pt x="0" y="260095"/>
                  </a:lnTo>
                  <a:lnTo>
                    <a:pt x="0" y="3824224"/>
                  </a:lnTo>
                  <a:lnTo>
                    <a:pt x="4190" y="3870977"/>
                  </a:lnTo>
                  <a:lnTo>
                    <a:pt x="16273" y="3914980"/>
                  </a:lnTo>
                  <a:lnTo>
                    <a:pt x="35512" y="3955500"/>
                  </a:lnTo>
                  <a:lnTo>
                    <a:pt x="61174" y="3991801"/>
                  </a:lnTo>
                  <a:lnTo>
                    <a:pt x="92523" y="4023149"/>
                  </a:lnTo>
                  <a:lnTo>
                    <a:pt x="128825" y="4048809"/>
                  </a:lnTo>
                  <a:lnTo>
                    <a:pt x="169344" y="4068048"/>
                  </a:lnTo>
                  <a:lnTo>
                    <a:pt x="213346" y="4080129"/>
                  </a:lnTo>
                  <a:lnTo>
                    <a:pt x="260095" y="4084319"/>
                  </a:lnTo>
                  <a:lnTo>
                    <a:pt x="3491991" y="4084319"/>
                  </a:lnTo>
                  <a:lnTo>
                    <a:pt x="3538741" y="4080129"/>
                  </a:lnTo>
                  <a:lnTo>
                    <a:pt x="3582743" y="4068048"/>
                  </a:lnTo>
                  <a:lnTo>
                    <a:pt x="3623262" y="4048809"/>
                  </a:lnTo>
                  <a:lnTo>
                    <a:pt x="3659564" y="4023149"/>
                  </a:lnTo>
                  <a:lnTo>
                    <a:pt x="3690913" y="3991801"/>
                  </a:lnTo>
                  <a:lnTo>
                    <a:pt x="3716575" y="3955500"/>
                  </a:lnTo>
                  <a:lnTo>
                    <a:pt x="3735814" y="3914980"/>
                  </a:lnTo>
                  <a:lnTo>
                    <a:pt x="3747897" y="3870977"/>
                  </a:lnTo>
                  <a:lnTo>
                    <a:pt x="3752087" y="3824224"/>
                  </a:lnTo>
                  <a:lnTo>
                    <a:pt x="3752087" y="260095"/>
                  </a:lnTo>
                  <a:lnTo>
                    <a:pt x="3747897" y="213346"/>
                  </a:lnTo>
                  <a:lnTo>
                    <a:pt x="3735814" y="169344"/>
                  </a:lnTo>
                  <a:lnTo>
                    <a:pt x="3716575" y="128825"/>
                  </a:lnTo>
                  <a:lnTo>
                    <a:pt x="3690913" y="92523"/>
                  </a:lnTo>
                  <a:lnTo>
                    <a:pt x="3659564" y="61174"/>
                  </a:lnTo>
                  <a:lnTo>
                    <a:pt x="3623262" y="35512"/>
                  </a:lnTo>
                  <a:lnTo>
                    <a:pt x="3582743" y="16273"/>
                  </a:lnTo>
                  <a:lnTo>
                    <a:pt x="3538741" y="4190"/>
                  </a:lnTo>
                  <a:lnTo>
                    <a:pt x="349199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88D37BA7-E89C-BA56-A830-7F5EF3F611E0}"/>
                </a:ext>
              </a:extLst>
            </p:cNvPr>
            <p:cNvSpPr/>
            <p:nvPr/>
          </p:nvSpPr>
          <p:spPr>
            <a:xfrm>
              <a:off x="7214615" y="2368296"/>
              <a:ext cx="3752215" cy="4084320"/>
            </a:xfrm>
            <a:custGeom>
              <a:avLst/>
              <a:gdLst/>
              <a:ahLst/>
              <a:cxnLst/>
              <a:rect l="l" t="t" r="r" b="b"/>
              <a:pathLst>
                <a:path w="3752215" h="4084320">
                  <a:moveTo>
                    <a:pt x="0" y="260095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3491991" y="0"/>
                  </a:lnTo>
                  <a:lnTo>
                    <a:pt x="3538741" y="4190"/>
                  </a:lnTo>
                  <a:lnTo>
                    <a:pt x="3582743" y="16273"/>
                  </a:lnTo>
                  <a:lnTo>
                    <a:pt x="3623262" y="35512"/>
                  </a:lnTo>
                  <a:lnTo>
                    <a:pt x="3659564" y="61174"/>
                  </a:lnTo>
                  <a:lnTo>
                    <a:pt x="3690913" y="92523"/>
                  </a:lnTo>
                  <a:lnTo>
                    <a:pt x="3716575" y="128825"/>
                  </a:lnTo>
                  <a:lnTo>
                    <a:pt x="3735814" y="169344"/>
                  </a:lnTo>
                  <a:lnTo>
                    <a:pt x="3747897" y="213346"/>
                  </a:lnTo>
                  <a:lnTo>
                    <a:pt x="3752087" y="260095"/>
                  </a:lnTo>
                  <a:lnTo>
                    <a:pt x="3752087" y="3824224"/>
                  </a:lnTo>
                  <a:lnTo>
                    <a:pt x="3747897" y="3870977"/>
                  </a:lnTo>
                  <a:lnTo>
                    <a:pt x="3735814" y="3914980"/>
                  </a:lnTo>
                  <a:lnTo>
                    <a:pt x="3716575" y="3955500"/>
                  </a:lnTo>
                  <a:lnTo>
                    <a:pt x="3690913" y="3991801"/>
                  </a:lnTo>
                  <a:lnTo>
                    <a:pt x="3659564" y="4023149"/>
                  </a:lnTo>
                  <a:lnTo>
                    <a:pt x="3623262" y="4048809"/>
                  </a:lnTo>
                  <a:lnTo>
                    <a:pt x="3582743" y="4068048"/>
                  </a:lnTo>
                  <a:lnTo>
                    <a:pt x="3538741" y="4080129"/>
                  </a:lnTo>
                  <a:lnTo>
                    <a:pt x="3491991" y="4084319"/>
                  </a:lnTo>
                  <a:lnTo>
                    <a:pt x="260095" y="4084319"/>
                  </a:lnTo>
                  <a:lnTo>
                    <a:pt x="213346" y="4080129"/>
                  </a:lnTo>
                  <a:lnTo>
                    <a:pt x="169344" y="4068048"/>
                  </a:lnTo>
                  <a:lnTo>
                    <a:pt x="128825" y="4048809"/>
                  </a:lnTo>
                  <a:lnTo>
                    <a:pt x="92523" y="4023149"/>
                  </a:lnTo>
                  <a:lnTo>
                    <a:pt x="61174" y="3991801"/>
                  </a:lnTo>
                  <a:lnTo>
                    <a:pt x="35512" y="3955500"/>
                  </a:lnTo>
                  <a:lnTo>
                    <a:pt x="16273" y="3914980"/>
                  </a:lnTo>
                  <a:lnTo>
                    <a:pt x="4190" y="3870977"/>
                  </a:lnTo>
                  <a:lnTo>
                    <a:pt x="0" y="3824224"/>
                  </a:lnTo>
                  <a:lnTo>
                    <a:pt x="0" y="260095"/>
                  </a:lnTo>
                  <a:close/>
                </a:path>
              </a:pathLst>
            </a:custGeom>
            <a:ln w="12192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9CE4306-B413-7424-75C7-931EA0137DE5}"/>
              </a:ext>
            </a:extLst>
          </p:cNvPr>
          <p:cNvSpPr txBox="1"/>
          <p:nvPr/>
        </p:nvSpPr>
        <p:spPr>
          <a:xfrm>
            <a:off x="5921248" y="2064900"/>
            <a:ext cx="165250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538235"/>
                </a:solidFill>
                <a:latin typeface="Consolas"/>
                <a:cs typeface="Consolas"/>
              </a:rPr>
              <a:t>#!/bin/bash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C9EFF2EA-72FD-260B-63A6-66F3BDA40E42}"/>
              </a:ext>
            </a:extLst>
          </p:cNvPr>
          <p:cNvSpPr txBox="1"/>
          <p:nvPr/>
        </p:nvSpPr>
        <p:spPr>
          <a:xfrm>
            <a:off x="8305800" y="1498620"/>
            <a:ext cx="11887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585858"/>
                </a:solidFill>
                <a:latin typeface="Consolas"/>
                <a:cs typeface="Consolas"/>
              </a:rPr>
              <a:t>myjob.</a:t>
            </a:r>
            <a:r>
              <a:rPr lang="en-US" sz="2000" b="1" spc="-10" dirty="0">
                <a:solidFill>
                  <a:srgbClr val="585858"/>
                </a:solidFill>
                <a:latin typeface="Consolas"/>
                <a:cs typeface="Consolas"/>
              </a:rPr>
              <a:t>sh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63D36319-7A57-1301-799B-9FEEEB1BDA3D}"/>
              </a:ext>
            </a:extLst>
          </p:cNvPr>
          <p:cNvSpPr txBox="1"/>
          <p:nvPr/>
        </p:nvSpPr>
        <p:spPr>
          <a:xfrm>
            <a:off x="5921247" y="4800600"/>
            <a:ext cx="553766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C00000"/>
                </a:solidFill>
                <a:latin typeface="Consolas"/>
                <a:cs typeface="Consolas"/>
              </a:rPr>
              <a:t>#</a:t>
            </a:r>
            <a:r>
              <a:rPr sz="1800" b="1" i="1" spc="-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1800" b="1" i="1" dirty="0">
                <a:solidFill>
                  <a:srgbClr val="C00000"/>
                </a:solidFill>
                <a:latin typeface="Consolas"/>
                <a:cs typeface="Consolas"/>
              </a:rPr>
              <a:t>script commands</a:t>
            </a:r>
            <a:endParaRPr lang="en-US" sz="1800" b="1" i="1" spc="-10" dirty="0">
              <a:solidFill>
                <a:srgbClr val="C00000"/>
              </a:solidFill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b="1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cs typeface="Consolas"/>
              </a:rPr>
              <a:t>echo "Job started on $(hostname) at $(date)"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b="1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cs typeface="Consolas"/>
              </a:rPr>
              <a:t>sleep 60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b="1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cs typeface="Consolas"/>
              </a:rPr>
              <a:t>echo "Job completed at $(date)"</a:t>
            </a:r>
            <a:endParaRPr sz="1800" b="1" dirty="0">
              <a:solidFill>
                <a:schemeClr val="tx1">
                  <a:lumMod val="95000"/>
                  <a:lumOff val="5000"/>
                </a:schemeClr>
              </a:solidFill>
              <a:latin typeface="Consolas"/>
              <a:cs typeface="Consola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A503D3-86DD-0665-FD02-E78053E2725A}"/>
              </a:ext>
            </a:extLst>
          </p:cNvPr>
          <p:cNvCxnSpPr>
            <a:cxnSpLocks/>
          </p:cNvCxnSpPr>
          <p:nvPr/>
        </p:nvCxnSpPr>
        <p:spPr>
          <a:xfrm flipH="1">
            <a:off x="5115333" y="5158457"/>
            <a:ext cx="685800" cy="221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bject 25">
            <a:extLst>
              <a:ext uri="{FF2B5EF4-FFF2-40B4-BE49-F238E27FC236}">
                <a16:creationId xmlns:a16="http://schemas.microsoft.com/office/drawing/2014/main" id="{7FA4C839-32B0-CBA3-54D4-7D1D6448E9B5}"/>
              </a:ext>
            </a:extLst>
          </p:cNvPr>
          <p:cNvSpPr txBox="1"/>
          <p:nvPr/>
        </p:nvSpPr>
        <p:spPr>
          <a:xfrm>
            <a:off x="950596" y="3282697"/>
            <a:ext cx="4154804" cy="1293303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635" rIns="0" bIns="0" rtlCol="0">
            <a:spAutoFit/>
          </a:bodyPr>
          <a:lstStyle/>
          <a:p>
            <a:pPr marL="1282065">
              <a:lnSpc>
                <a:spcPct val="100000"/>
              </a:lnSpc>
              <a:spcBef>
                <a:spcPts val="5"/>
              </a:spcBef>
            </a:pPr>
            <a:r>
              <a:rPr sz="2000" b="1" i="1" dirty="0">
                <a:solidFill>
                  <a:srgbClr val="2D75B6"/>
                </a:solidFill>
                <a:latin typeface="Calibri"/>
                <a:cs typeface="Calibri"/>
              </a:rPr>
              <a:t>SLURM</a:t>
            </a:r>
            <a:r>
              <a:rPr sz="2000" b="1" i="1" spc="-10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2D75B6"/>
                </a:solidFill>
                <a:latin typeface="Calibri"/>
                <a:cs typeface="Calibri"/>
              </a:rPr>
              <a:t>DIRECTIVES</a:t>
            </a:r>
            <a:endParaRPr sz="16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“#SBATCH”:</a:t>
            </a:r>
            <a:endParaRPr sz="1800" dirty="0">
              <a:latin typeface="Calibri"/>
              <a:cs typeface="Calibri"/>
            </a:endParaRPr>
          </a:p>
          <a:p>
            <a:pPr marL="4622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Parsed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Slurm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ignored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Bash.</a:t>
            </a:r>
            <a:endParaRPr sz="1800" dirty="0">
              <a:latin typeface="Calibri"/>
              <a:cs typeface="Calibri"/>
            </a:endParaRPr>
          </a:p>
          <a:p>
            <a:pPr marL="4622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Must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</a:t>
            </a:r>
            <a:r>
              <a:rPr sz="18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before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actual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commands!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35">
            <a:extLst>
              <a:ext uri="{FF2B5EF4-FFF2-40B4-BE49-F238E27FC236}">
                <a16:creationId xmlns:a16="http://schemas.microsoft.com/office/drawing/2014/main" id="{EEFCBDB6-8846-DEDF-24ED-946495E162CA}"/>
              </a:ext>
            </a:extLst>
          </p:cNvPr>
          <p:cNvSpPr txBox="1"/>
          <p:nvPr/>
        </p:nvSpPr>
        <p:spPr>
          <a:xfrm>
            <a:off x="5867400" y="2590800"/>
            <a:ext cx="4145995" cy="196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7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nodes=1</a:t>
            </a: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</a:p>
          <a:p>
            <a:pPr marL="12700" marR="10109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ntasks=1 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5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2D75B6"/>
                </a:solidFill>
                <a:latin typeface="Consolas"/>
                <a:cs typeface="Consolas"/>
              </a:rPr>
              <a:t>mem=1G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#SBATCH</a:t>
            </a:r>
            <a:r>
              <a:rPr sz="1800" spc="-25" dirty="0">
                <a:solidFill>
                  <a:srgbClr val="2D75B6"/>
                </a:solidFill>
                <a:latin typeface="Consolas"/>
                <a:cs typeface="Consolas"/>
              </a:rPr>
              <a:t> </a:t>
            </a:r>
            <a:r>
              <a:rPr lang="en-US" sz="1800" spc="-25" dirty="0">
                <a:solidFill>
                  <a:srgbClr val="2D75B6"/>
                </a:solidFill>
                <a:latin typeface="Consolas"/>
                <a:cs typeface="Consolas"/>
              </a:rPr>
              <a:t>--partition=</a:t>
            </a:r>
            <a:r>
              <a:rPr lang="en-US" sz="1800" spc="-25" dirty="0" err="1">
                <a:solidFill>
                  <a:srgbClr val="2D75B6"/>
                </a:solidFill>
                <a:latin typeface="Consolas"/>
                <a:cs typeface="Consolas"/>
              </a:rPr>
              <a:t>amilan</a:t>
            </a:r>
            <a:br>
              <a:rPr lang="en-US" spc="-25" dirty="0">
                <a:solidFill>
                  <a:srgbClr val="2D75B6"/>
                </a:solidFill>
                <a:latin typeface="Consolas"/>
                <a:cs typeface="Consolas"/>
              </a:rPr>
            </a:br>
            <a:r>
              <a:rPr lang="en-US" sz="1800" spc="-10" dirty="0">
                <a:solidFill>
                  <a:srgbClr val="2D75B6"/>
                </a:solidFill>
                <a:latin typeface="Consolas"/>
                <a:cs typeface="Consolas"/>
              </a:rPr>
              <a:t>#</a:t>
            </a:r>
            <a:r>
              <a:rPr sz="1800" dirty="0">
                <a:solidFill>
                  <a:srgbClr val="2D75B6"/>
                </a:solidFill>
                <a:latin typeface="Consolas"/>
                <a:cs typeface="Consolas"/>
              </a:rPr>
              <a:t>SBATCH</a:t>
            </a:r>
            <a:r>
              <a:rPr lang="en-US" sz="1800" dirty="0">
                <a:solidFill>
                  <a:srgbClr val="2D75B6"/>
                </a:solidFill>
                <a:latin typeface="Consolas"/>
                <a:cs typeface="Consolas"/>
              </a:rPr>
              <a:t> --time=00:10:00</a:t>
            </a: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-149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</a:t>
            </a:r>
            <a:r>
              <a:rPr kumimoji="0" lang="en-US" sz="2700" b="0" i="0" u="none" strike="noStrike" kern="0" cap="none" spc="-22" normalizeH="0" baseline="1543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=SBATCH --job-name=</a:t>
            </a:r>
            <a:r>
              <a:rPr kumimoji="0" lang="en-US" sz="2700" b="0" i="0" u="none" strike="noStrike" kern="0" cap="none" spc="-3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</a:t>
            </a:r>
            <a:r>
              <a:rPr kumimoji="0" lang="en-US" sz="2700" b="0" i="0" u="none" strike="noStrike" kern="0" cap="none" spc="0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</a:t>
            </a:r>
            <a:r>
              <a:rPr kumimoji="0" lang="en-US" sz="2700" b="0" i="0" u="none" strike="noStrike" kern="0" cap="none" spc="-15" normalizeH="0" baseline="1543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b</a:t>
            </a:r>
            <a:endParaRPr kumimoji="0" lang="en-US" sz="2700" b="0" i="0" u="none" strike="noStrike" kern="0" cap="none" spc="0" normalizeH="0" baseline="1543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12700" marR="0" lvl="0" indent="0" defTabSz="914400" eaLnBrk="1" fontAlgn="auto" latinLnBrk="0" hangingPunct="1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#SBATCH</a:t>
            </a:r>
            <a:r>
              <a:rPr kumimoji="0" lang="en-US" sz="1800" b="0" i="0" u="none" strike="noStrike" kern="0" cap="none" spc="-55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-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output=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myjob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_%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rgbClr val="2D75B6"/>
                </a:solidFill>
                <a:effectLst/>
                <a:uLnTx/>
                <a:uFillTx/>
                <a:latin typeface="Consolas"/>
                <a:cs typeface="Consolas"/>
              </a:rPr>
              <a:t>j.out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438B23E0-C5D2-651E-9D18-53EAAA3D1391}"/>
              </a:ext>
            </a:extLst>
          </p:cNvPr>
          <p:cNvSpPr txBox="1"/>
          <p:nvPr/>
        </p:nvSpPr>
        <p:spPr>
          <a:xfrm>
            <a:off x="950596" y="4800600"/>
            <a:ext cx="4154804" cy="10210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3970" rIns="0" bIns="0" rtlCol="0">
            <a:spAutoFit/>
          </a:bodyPr>
          <a:lstStyle/>
          <a:p>
            <a:pPr marL="186690" algn="ctr">
              <a:lnSpc>
                <a:spcPct val="100000"/>
              </a:lnSpc>
              <a:spcBef>
                <a:spcPts val="110"/>
              </a:spcBef>
            </a:pPr>
            <a:r>
              <a:rPr sz="2000" b="1" i="1" cap="small" dirty="0">
                <a:latin typeface="Calibri"/>
                <a:cs typeface="Calibri"/>
              </a:rPr>
              <a:t>Script</a:t>
            </a:r>
            <a:r>
              <a:rPr sz="2000" b="1" i="1" cap="small" spc="35" dirty="0">
                <a:latin typeface="Calibri"/>
                <a:cs typeface="Calibri"/>
              </a:rPr>
              <a:t> </a:t>
            </a:r>
            <a:r>
              <a:rPr sz="2000" b="1" i="1" cap="small" spc="-10" dirty="0">
                <a:latin typeface="Calibri"/>
                <a:cs typeface="Calibri"/>
              </a:rPr>
              <a:t>commands</a:t>
            </a:r>
            <a:endParaRPr sz="2000" dirty="0">
              <a:latin typeface="Calibri"/>
              <a:cs typeface="Calibri"/>
            </a:endParaRPr>
          </a:p>
          <a:p>
            <a:pPr marL="462280" marR="49530" indent="-28702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462280" algn="l"/>
              </a:tabLst>
            </a:pPr>
            <a:r>
              <a:rPr sz="1800" dirty="0">
                <a:latin typeface="Calibri"/>
                <a:cs typeface="Calibri"/>
              </a:rPr>
              <a:t>Commands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compute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nodes.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61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CBB45-553D-DA14-CC6B-027D9B75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CC8A2-C6B9-F87C-C738-3B8E785A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/>
              <a:t>Job Submission</a:t>
            </a:r>
            <a:endParaRPr cap="small" spc="-75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F342BBA-45B9-2B3E-D440-C73BF6D52F9A}"/>
              </a:ext>
            </a:extLst>
          </p:cNvPr>
          <p:cNvSpPr txBox="1">
            <a:spLocks/>
          </p:cNvSpPr>
          <p:nvPr/>
        </p:nvSpPr>
        <p:spPr>
          <a:xfrm>
            <a:off x="3729982" y="1417637"/>
            <a:ext cx="473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Batch vs Interactive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473173-9AE6-8C24-CC6D-FBFAB41F804E}"/>
              </a:ext>
            </a:extLst>
          </p:cNvPr>
          <p:cNvGrpSpPr/>
          <p:nvPr/>
        </p:nvGrpSpPr>
        <p:grpSpPr>
          <a:xfrm>
            <a:off x="4170393" y="2743200"/>
            <a:ext cx="3906807" cy="2039292"/>
            <a:chOff x="3424168" y="1948917"/>
            <a:chExt cx="5449963" cy="296016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0F374C-C5AE-C449-490F-AC17853ADFD9}"/>
                </a:ext>
              </a:extLst>
            </p:cNvPr>
            <p:cNvGrpSpPr/>
            <p:nvPr/>
          </p:nvGrpSpPr>
          <p:grpSpPr>
            <a:xfrm>
              <a:off x="3424168" y="1948917"/>
              <a:ext cx="5449963" cy="2960167"/>
              <a:chOff x="6357009" y="1948917"/>
              <a:chExt cx="5449963" cy="2960167"/>
            </a:xfrm>
          </p:grpSpPr>
          <p:sp>
            <p:nvSpPr>
              <p:cNvPr id="31" name="Rounded Rectangle 20">
                <a:extLst>
                  <a:ext uri="{FF2B5EF4-FFF2-40B4-BE49-F238E27FC236}">
                    <a16:creationId xmlns:a16="http://schemas.microsoft.com/office/drawing/2014/main" id="{C88F2616-0416-C4E5-C95D-5381577A3D9C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79" cy="294902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5B9BD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21">
                <a:extLst>
                  <a:ext uri="{FF2B5EF4-FFF2-40B4-BE49-F238E27FC236}">
                    <a16:creationId xmlns:a16="http://schemas.microsoft.com/office/drawing/2014/main" id="{2B7EA900-165F-AD68-E43A-5BAF29FE6888}"/>
                  </a:ext>
                </a:extLst>
              </p:cNvPr>
              <p:cNvSpPr/>
              <p:nvPr/>
            </p:nvSpPr>
            <p:spPr>
              <a:xfrm>
                <a:off x="9231794" y="1948917"/>
                <a:ext cx="2551161" cy="296016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5B9BD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2D60E3-CE18-9ACD-0A87-F20D5858FEAF}"/>
                  </a:ext>
                </a:extLst>
              </p:cNvPr>
              <p:cNvSpPr txBox="1"/>
              <p:nvPr/>
            </p:nvSpPr>
            <p:spPr>
              <a:xfrm>
                <a:off x="9227065" y="3598705"/>
                <a:ext cx="2579907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Interactive</a:t>
                </a:r>
              </a:p>
              <a:p>
                <a:pPr algn="ctr"/>
                <a:r>
                  <a:rPr lang="en-US" sz="2500" b="1" dirty="0"/>
                  <a:t>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B4785D-C797-96D1-10EB-F3E3DC3C0BE8}"/>
                  </a:ext>
                </a:extLst>
              </p:cNvPr>
              <p:cNvSpPr txBox="1"/>
              <p:nvPr/>
            </p:nvSpPr>
            <p:spPr>
              <a:xfrm>
                <a:off x="6634224" y="3587559"/>
                <a:ext cx="1914449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dirty="0"/>
                  <a:t>Batch</a:t>
                </a:r>
              </a:p>
              <a:p>
                <a:pPr algn="ctr"/>
                <a:r>
                  <a:rPr lang="en-US" sz="2500" b="1" dirty="0"/>
                  <a:t>Job</a:t>
                </a:r>
              </a:p>
            </p:txBody>
          </p:sp>
          <p:pic>
            <p:nvPicPr>
              <p:cNvPr id="35" name="Graphic 34" descr="Programmer female with solid fill">
                <a:extLst>
                  <a:ext uri="{FF2B5EF4-FFF2-40B4-BE49-F238E27FC236}">
                    <a16:creationId xmlns:a16="http://schemas.microsoft.com/office/drawing/2014/main" id="{08E86457-DF63-DA04-50EB-AC1DFC168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30" name="Graphic 29" descr="Document with solid fill">
              <a:extLst>
                <a:ext uri="{FF2B5EF4-FFF2-40B4-BE49-F238E27FC236}">
                  <a16:creationId xmlns:a16="http://schemas.microsoft.com/office/drawing/2014/main" id="{2DA5F92F-E577-DA82-E584-A7F0BFBC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3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0C5F0-DC36-EDA8-0AF8-B40074002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AD95-0275-2B52-28C0-4681DBEB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FB693C1-20BF-10F5-04BB-C7A7EBBCD378}"/>
              </a:ext>
            </a:extLst>
          </p:cNvPr>
          <p:cNvSpPr txBox="1">
            <a:spLocks/>
          </p:cNvSpPr>
          <p:nvPr/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Job Submission</a:t>
            </a:r>
            <a:endParaRPr kumimoji="0" lang="en-US" sz="4400" b="0" i="0" u="none" strike="noStrike" kern="1200" cap="small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3CBB67-74F4-9DE5-3B5D-92630315DABF}"/>
              </a:ext>
            </a:extLst>
          </p:cNvPr>
          <p:cNvSpPr txBox="1">
            <a:spLocks/>
          </p:cNvSpPr>
          <p:nvPr/>
        </p:nvSpPr>
        <p:spPr>
          <a:xfrm>
            <a:off x="3960402" y="1315318"/>
            <a:ext cx="43530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prstClr val="black"/>
                </a:solidFill>
                <a:latin typeface="Aptos Display" panose="02110004020202020204"/>
              </a:rPr>
              <a:t>Batch vs Interactive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AF797D-CCD8-E3A5-9BD1-E9E011DFBFC6}"/>
              </a:ext>
            </a:extLst>
          </p:cNvPr>
          <p:cNvGrpSpPr/>
          <p:nvPr/>
        </p:nvGrpSpPr>
        <p:grpSpPr>
          <a:xfrm>
            <a:off x="4170393" y="2743200"/>
            <a:ext cx="3830607" cy="2039292"/>
            <a:chOff x="3424168" y="1948917"/>
            <a:chExt cx="5343664" cy="29601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243B17-F016-1699-BD2D-726E9AFBBEF1}"/>
                </a:ext>
              </a:extLst>
            </p:cNvPr>
            <p:cNvGrpSpPr/>
            <p:nvPr/>
          </p:nvGrpSpPr>
          <p:grpSpPr>
            <a:xfrm>
              <a:off x="3424168" y="1948917"/>
              <a:ext cx="5343664" cy="2960167"/>
              <a:chOff x="6357009" y="1948917"/>
              <a:chExt cx="5343664" cy="2960167"/>
            </a:xfrm>
          </p:grpSpPr>
          <p:sp>
            <p:nvSpPr>
              <p:cNvPr id="9" name="Rounded Rectangle 20">
                <a:extLst>
                  <a:ext uri="{FF2B5EF4-FFF2-40B4-BE49-F238E27FC236}">
                    <a16:creationId xmlns:a16="http://schemas.microsoft.com/office/drawing/2014/main" id="{C35363C8-01E0-ED23-3D48-5EE9260BDC72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79" cy="2949023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5B9BD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Rounded Rectangle 21">
                <a:extLst>
                  <a:ext uri="{FF2B5EF4-FFF2-40B4-BE49-F238E27FC236}">
                    <a16:creationId xmlns:a16="http://schemas.microsoft.com/office/drawing/2014/main" id="{A8BC0FD4-257F-2F79-D0E2-943024E3D5AD}"/>
                  </a:ext>
                </a:extLst>
              </p:cNvPr>
              <p:cNvSpPr/>
              <p:nvPr/>
            </p:nvSpPr>
            <p:spPr>
              <a:xfrm>
                <a:off x="9231794" y="1948917"/>
                <a:ext cx="2468879" cy="2960167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5B9BD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F775B6-25BB-A20E-A714-BA016D2D4634}"/>
                  </a:ext>
                </a:extLst>
              </p:cNvPr>
              <p:cNvSpPr txBox="1"/>
              <p:nvPr/>
            </p:nvSpPr>
            <p:spPr>
              <a:xfrm>
                <a:off x="9227064" y="3598704"/>
                <a:ext cx="2468878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Interactive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Job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5C9E4-6FA7-2BFD-559A-4565F3C4B7BC}"/>
                  </a:ext>
                </a:extLst>
              </p:cNvPr>
              <p:cNvSpPr txBox="1"/>
              <p:nvPr/>
            </p:nvSpPr>
            <p:spPr>
              <a:xfrm>
                <a:off x="6634224" y="3587559"/>
                <a:ext cx="1914449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Batch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Job</a:t>
                </a:r>
              </a:p>
            </p:txBody>
          </p:sp>
          <p:pic>
            <p:nvPicPr>
              <p:cNvPr id="13" name="Graphic 12" descr="Programmer female with solid fill">
                <a:extLst>
                  <a:ext uri="{FF2B5EF4-FFF2-40B4-BE49-F238E27FC236}">
                    <a16:creationId xmlns:a16="http://schemas.microsoft.com/office/drawing/2014/main" id="{5ED391DB-AE30-C006-B226-4729750FB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5B910B61-B70B-4C18-5BA9-9FBD48A6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F258A95F-8B4E-3F01-06A3-207033F6E9FD}"/>
              </a:ext>
            </a:extLst>
          </p:cNvPr>
          <p:cNvSpPr txBox="1"/>
          <p:nvPr/>
        </p:nvSpPr>
        <p:spPr>
          <a:xfrm>
            <a:off x="851988" y="3169330"/>
            <a:ext cx="3027432" cy="1906291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Runs the job in the background, without real-time user input.</a:t>
            </a:r>
          </a:p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If successful, returns a job ID.</a:t>
            </a:r>
          </a:p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Best for scheduled and long/big jobs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6F43BCD6-0297-6BEE-C57B-E70F3266EF68}"/>
              </a:ext>
            </a:extLst>
          </p:cNvPr>
          <p:cNvSpPr txBox="1"/>
          <p:nvPr/>
        </p:nvSpPr>
        <p:spPr>
          <a:xfrm>
            <a:off x="838200" y="2553842"/>
            <a:ext cx="2834640" cy="34111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spcBef>
                <a:spcPts val="260"/>
              </a:spcBef>
            </a:pPr>
            <a:r>
              <a:rPr lang="en-US" sz="2000" b="1" spc="-50" dirty="0" err="1">
                <a:solidFill>
                  <a:prstClr val="black"/>
                </a:solidFill>
                <a:latin typeface="Consolas"/>
                <a:cs typeface="Consolas"/>
              </a:rPr>
              <a:t>sbatch</a:t>
            </a:r>
            <a:r>
              <a:rPr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 err="1">
                <a:solidFill>
                  <a:srgbClr val="C00000"/>
                </a:solidFill>
                <a:latin typeface="Consolas"/>
                <a:cs typeface="Consolas"/>
              </a:rPr>
              <a:t>batch_file</a:t>
            </a:r>
            <a:endParaRPr sz="20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8159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4D2E0-406E-07EC-1DD0-00712ECE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7B4B3-398A-8177-D033-F5C583AC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61E6B80-EA63-DE79-7866-9DBEC7AF6EEA}"/>
              </a:ext>
            </a:extLst>
          </p:cNvPr>
          <p:cNvSpPr txBox="1">
            <a:spLocks/>
          </p:cNvSpPr>
          <p:nvPr/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Job Submission</a:t>
            </a:r>
            <a:endParaRPr kumimoji="0" lang="en-US" sz="4400" b="0" i="0" u="none" strike="noStrike" kern="1200" cap="small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90702-B33C-1030-2B91-126C119B6159}"/>
              </a:ext>
            </a:extLst>
          </p:cNvPr>
          <p:cNvSpPr txBox="1">
            <a:spLocks/>
          </p:cNvSpPr>
          <p:nvPr/>
        </p:nvSpPr>
        <p:spPr>
          <a:xfrm>
            <a:off x="3960402" y="1315318"/>
            <a:ext cx="43530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prstClr val="black"/>
                </a:solidFill>
                <a:latin typeface="Aptos Display" panose="02110004020202020204"/>
              </a:rPr>
              <a:t>Batch vs Interactive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DB8774-8604-CDDC-5A7E-EF4C316A5B37}"/>
              </a:ext>
            </a:extLst>
          </p:cNvPr>
          <p:cNvGrpSpPr/>
          <p:nvPr/>
        </p:nvGrpSpPr>
        <p:grpSpPr>
          <a:xfrm>
            <a:off x="4170393" y="2743200"/>
            <a:ext cx="3830607" cy="2039292"/>
            <a:chOff x="3424168" y="1948917"/>
            <a:chExt cx="5343664" cy="29601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C09B2D-57D9-42B4-0100-DD115A78884C}"/>
                </a:ext>
              </a:extLst>
            </p:cNvPr>
            <p:cNvGrpSpPr/>
            <p:nvPr/>
          </p:nvGrpSpPr>
          <p:grpSpPr>
            <a:xfrm>
              <a:off x="3424168" y="1948917"/>
              <a:ext cx="5343664" cy="2960167"/>
              <a:chOff x="6357009" y="1948917"/>
              <a:chExt cx="5343664" cy="2960167"/>
            </a:xfrm>
          </p:grpSpPr>
          <p:sp>
            <p:nvSpPr>
              <p:cNvPr id="9" name="Rounded Rectangle 20">
                <a:extLst>
                  <a:ext uri="{FF2B5EF4-FFF2-40B4-BE49-F238E27FC236}">
                    <a16:creationId xmlns:a16="http://schemas.microsoft.com/office/drawing/2014/main" id="{57CC8891-D69C-C632-D8B0-04875B78D6D0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79" cy="2949023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5B9BD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Rounded Rectangle 21">
                <a:extLst>
                  <a:ext uri="{FF2B5EF4-FFF2-40B4-BE49-F238E27FC236}">
                    <a16:creationId xmlns:a16="http://schemas.microsoft.com/office/drawing/2014/main" id="{4D883467-6DCF-034D-242C-D1EE20A67AC2}"/>
                  </a:ext>
                </a:extLst>
              </p:cNvPr>
              <p:cNvSpPr/>
              <p:nvPr/>
            </p:nvSpPr>
            <p:spPr>
              <a:xfrm>
                <a:off x="9231794" y="1948917"/>
                <a:ext cx="2468879" cy="2960167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rgbClr val="5B9BD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47E972-0C83-B77D-5E3E-4F6835AF0CFB}"/>
                  </a:ext>
                </a:extLst>
              </p:cNvPr>
              <p:cNvSpPr txBox="1"/>
              <p:nvPr/>
            </p:nvSpPr>
            <p:spPr>
              <a:xfrm>
                <a:off x="9227064" y="3598704"/>
                <a:ext cx="2468878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Interactive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Job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DF01A-8B77-1E6E-1ED8-3114D075A275}"/>
                  </a:ext>
                </a:extLst>
              </p:cNvPr>
              <p:cNvSpPr txBox="1"/>
              <p:nvPr/>
            </p:nvSpPr>
            <p:spPr>
              <a:xfrm>
                <a:off x="6634224" y="3587559"/>
                <a:ext cx="1914449" cy="1250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Batch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Job</a:t>
                </a:r>
              </a:p>
            </p:txBody>
          </p:sp>
          <p:pic>
            <p:nvPicPr>
              <p:cNvPr id="13" name="Graphic 12" descr="Programmer female with solid fill">
                <a:extLst>
                  <a:ext uri="{FF2B5EF4-FFF2-40B4-BE49-F238E27FC236}">
                    <a16:creationId xmlns:a16="http://schemas.microsoft.com/office/drawing/2014/main" id="{292A2A99-1A33-A014-7E1E-C70BA5670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EB8C82D1-FDC9-031B-5EB5-31920F6A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10E5D306-1547-B2EF-2AEB-2586D4841220}"/>
              </a:ext>
            </a:extLst>
          </p:cNvPr>
          <p:cNvSpPr txBox="1"/>
          <p:nvPr/>
        </p:nvSpPr>
        <p:spPr>
          <a:xfrm>
            <a:off x="8608358" y="3109921"/>
            <a:ext cx="2834640" cy="193193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705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request an interactive job allocation.</a:t>
            </a:r>
          </a:p>
          <a:p>
            <a:pPr marL="299085" indent="-286385">
              <a:spcBef>
                <a:spcPts val="705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Accepts similar options as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sbatch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705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for testing and debugging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85EAF9C7-EC47-FEB6-344C-F4ED70505A99}"/>
              </a:ext>
            </a:extLst>
          </p:cNvPr>
          <p:cNvSpPr txBox="1"/>
          <p:nvPr/>
        </p:nvSpPr>
        <p:spPr>
          <a:xfrm>
            <a:off x="8608358" y="2553843"/>
            <a:ext cx="2468880" cy="34111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spcBef>
                <a:spcPts val="260"/>
              </a:spcBef>
            </a:pPr>
            <a:r>
              <a:rPr sz="2000" b="1" dirty="0">
                <a:solidFill>
                  <a:prstClr val="black"/>
                </a:solidFill>
                <a:latin typeface="Consolas"/>
                <a:cs typeface="Consolas"/>
              </a:rPr>
              <a:t>salloc</a:t>
            </a:r>
            <a:r>
              <a:rPr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000" i="1" spc="-10" dirty="0">
                <a:solidFill>
                  <a:srgbClr val="C00000"/>
                </a:solidFill>
                <a:latin typeface="Consolas"/>
                <a:cs typeface="Consolas"/>
              </a:rPr>
              <a:t>options</a:t>
            </a:r>
            <a:endParaRPr sz="20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FFFBAEB5-FDC1-7800-6A8C-4D18096F1982}"/>
              </a:ext>
            </a:extLst>
          </p:cNvPr>
          <p:cNvSpPr txBox="1"/>
          <p:nvPr/>
        </p:nvSpPr>
        <p:spPr>
          <a:xfrm>
            <a:off x="851988" y="3169330"/>
            <a:ext cx="3027432" cy="1906291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Runs the job in the background, without real-time user input.</a:t>
            </a:r>
          </a:p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If successful, returns a job ID.</a:t>
            </a:r>
          </a:p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Best for scheduled and long/big jobs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0795CB70-3168-95E8-2AA1-36FB40819746}"/>
              </a:ext>
            </a:extLst>
          </p:cNvPr>
          <p:cNvSpPr txBox="1"/>
          <p:nvPr/>
        </p:nvSpPr>
        <p:spPr>
          <a:xfrm>
            <a:off x="838200" y="2553842"/>
            <a:ext cx="2834640" cy="34111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spcBef>
                <a:spcPts val="260"/>
              </a:spcBef>
            </a:pPr>
            <a:r>
              <a:rPr lang="en-US" sz="2000" b="1" spc="-50" dirty="0" err="1">
                <a:solidFill>
                  <a:prstClr val="black"/>
                </a:solidFill>
                <a:latin typeface="Consolas"/>
                <a:cs typeface="Consolas"/>
              </a:rPr>
              <a:t>sbatch</a:t>
            </a:r>
            <a:r>
              <a:rPr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 err="1">
                <a:solidFill>
                  <a:srgbClr val="C00000"/>
                </a:solidFill>
                <a:latin typeface="Consolas"/>
                <a:cs typeface="Consolas"/>
              </a:rPr>
              <a:t>batch_file</a:t>
            </a:r>
            <a:endParaRPr sz="20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7510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177E4-A2C5-6CB5-3D86-5CC99CFC5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7826D-3C4B-47ED-A44A-7CFC6C40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576B5F7-3DCB-E9A5-1B1E-40C66C00EE02}"/>
              </a:ext>
            </a:extLst>
          </p:cNvPr>
          <p:cNvSpPr txBox="1">
            <a:spLocks/>
          </p:cNvSpPr>
          <p:nvPr/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Submit Your First Job</a:t>
            </a:r>
            <a:endParaRPr kumimoji="0" lang="en-US" sz="4400" b="0" i="0" u="none" strike="noStrike" kern="1200" cap="small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B2DABC3-B91E-CD71-2531-FACCE8431185}"/>
              </a:ext>
            </a:extLst>
          </p:cNvPr>
          <p:cNvSpPr txBox="1"/>
          <p:nvPr/>
        </p:nvSpPr>
        <p:spPr>
          <a:xfrm>
            <a:off x="838200" y="1295400"/>
            <a:ext cx="10210800" cy="36740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Using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sbatch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to submit myjob.sh script to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Slurm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A27D7087-6E81-5589-1624-5CA33F3B8868}"/>
              </a:ext>
            </a:extLst>
          </p:cNvPr>
          <p:cNvSpPr txBox="1"/>
          <p:nvPr/>
        </p:nvSpPr>
        <p:spPr>
          <a:xfrm>
            <a:off x="838200" y="1949428"/>
            <a:ext cx="233807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sbatch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>
                <a:solidFill>
                  <a:srgbClr val="C00000"/>
                </a:solidFill>
                <a:latin typeface="Consolas"/>
              </a:rPr>
              <a:t>myjob.sh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95B811-2B3D-F322-A856-37807791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508119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9E3B-442A-92E8-5EC3-2A565AFB6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09444-B807-350C-0240-6755E55E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F96BBBF-9384-4FE1-48F7-BACF6842A9A9}"/>
              </a:ext>
            </a:extLst>
          </p:cNvPr>
          <p:cNvSpPr txBox="1">
            <a:spLocks/>
          </p:cNvSpPr>
          <p:nvPr/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Submit Your First Job</a:t>
            </a:r>
            <a:endParaRPr kumimoji="0" lang="en-US" sz="4400" b="0" i="0" u="none" strike="noStrike" kern="1200" cap="small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70D1C7C-D06B-781E-54CD-552A99E7EC5E}"/>
              </a:ext>
            </a:extLst>
          </p:cNvPr>
          <p:cNvSpPr txBox="1"/>
          <p:nvPr/>
        </p:nvSpPr>
        <p:spPr>
          <a:xfrm>
            <a:off x="838200" y="1295400"/>
            <a:ext cx="10210800" cy="36740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Using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sbatch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to submit myjob.sh script to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Slurm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0E9F7CF4-7BB6-6ACA-612C-221CD6A9DD4E}"/>
              </a:ext>
            </a:extLst>
          </p:cNvPr>
          <p:cNvSpPr txBox="1"/>
          <p:nvPr/>
        </p:nvSpPr>
        <p:spPr>
          <a:xfrm>
            <a:off x="838200" y="1949428"/>
            <a:ext cx="233807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sbatch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>
                <a:solidFill>
                  <a:srgbClr val="C00000"/>
                </a:solidFill>
                <a:latin typeface="Consolas"/>
              </a:rPr>
              <a:t>myjob.sh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A1404-E3D5-027B-822E-630AFEEF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5081192" cy="990600"/>
          </a:xfrm>
          <a:prstGeom prst="rect">
            <a:avLst/>
          </a:prstGeom>
        </p:spPr>
      </p:pic>
      <p:grpSp>
        <p:nvGrpSpPr>
          <p:cNvPr id="10" name="object 57">
            <a:extLst>
              <a:ext uri="{FF2B5EF4-FFF2-40B4-BE49-F238E27FC236}">
                <a16:creationId xmlns:a16="http://schemas.microsoft.com/office/drawing/2014/main" id="{514D1AA4-62D4-6B36-D854-69E46D449F1A}"/>
              </a:ext>
            </a:extLst>
          </p:cNvPr>
          <p:cNvGrpSpPr/>
          <p:nvPr/>
        </p:nvGrpSpPr>
        <p:grpSpPr>
          <a:xfrm>
            <a:off x="762000" y="4183921"/>
            <a:ext cx="5264150" cy="768350"/>
            <a:chOff x="1386839" y="5782055"/>
            <a:chExt cx="5264150" cy="768350"/>
          </a:xfrm>
        </p:grpSpPr>
        <p:sp>
          <p:nvSpPr>
            <p:cNvPr id="16" name="object 58">
              <a:extLst>
                <a:ext uri="{FF2B5EF4-FFF2-40B4-BE49-F238E27FC236}">
                  <a16:creationId xmlns:a16="http://schemas.microsoft.com/office/drawing/2014/main" id="{8DC3BC1D-B666-A2C4-0E73-D79395C4E1CE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7" name="object 59">
              <a:extLst>
                <a:ext uri="{FF2B5EF4-FFF2-40B4-BE49-F238E27FC236}">
                  <a16:creationId xmlns:a16="http://schemas.microsoft.com/office/drawing/2014/main" id="{A0DFC640-A965-AF8A-689B-28220E18BB3A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8" name="object 60">
              <a:extLst>
                <a:ext uri="{FF2B5EF4-FFF2-40B4-BE49-F238E27FC236}">
                  <a16:creationId xmlns:a16="http://schemas.microsoft.com/office/drawing/2014/main" id="{1FED9B26-4AEC-8EB5-874B-2A03BD09426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19" name="object 61">
            <a:extLst>
              <a:ext uri="{FF2B5EF4-FFF2-40B4-BE49-F238E27FC236}">
                <a16:creationId xmlns:a16="http://schemas.microsoft.com/office/drawing/2014/main" id="{71E762B5-D570-79BB-9F96-27E7D065F6AF}"/>
              </a:ext>
            </a:extLst>
          </p:cNvPr>
          <p:cNvSpPr txBox="1"/>
          <p:nvPr/>
        </p:nvSpPr>
        <p:spPr>
          <a:xfrm>
            <a:off x="1587755" y="4396469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How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do</a:t>
            </a:r>
            <a:r>
              <a:rPr sz="2000" b="1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remove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job</a:t>
            </a:r>
            <a:r>
              <a:rPr sz="2000" b="1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from</a:t>
            </a:r>
            <a:r>
              <a:rPr sz="2000" b="1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prstClr val="black"/>
                </a:solidFill>
                <a:latin typeface="Calibri"/>
                <a:cs typeface="Calibri"/>
              </a:rPr>
              <a:t>queue?</a:t>
            </a:r>
            <a:endParaRPr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45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9372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80BA0-9759-7293-6DDD-C27E2330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CBE1-9D0E-94D2-0485-EFA0EA60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5E764DB-AEFF-1353-FC47-0EA6029618C1}"/>
              </a:ext>
            </a:extLst>
          </p:cNvPr>
          <p:cNvSpPr txBox="1">
            <a:spLocks/>
          </p:cNvSpPr>
          <p:nvPr/>
        </p:nvSpPr>
        <p:spPr>
          <a:xfrm>
            <a:off x="533400" y="3810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Submit Your First Job</a:t>
            </a:r>
            <a:endParaRPr kumimoji="0" lang="en-US" sz="4400" b="0" i="0" u="none" strike="noStrike" kern="1200" cap="small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94C5C39-656D-B088-B061-B7C7CBB926D1}"/>
              </a:ext>
            </a:extLst>
          </p:cNvPr>
          <p:cNvSpPr txBox="1"/>
          <p:nvPr/>
        </p:nvSpPr>
        <p:spPr>
          <a:xfrm>
            <a:off x="838200" y="1295400"/>
            <a:ext cx="10210800" cy="36740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99085" indent="-286385"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Using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sbatch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to submit myjob.sh script to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Slurm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769E9215-35A9-A584-2EEE-2A67E49251A5}"/>
              </a:ext>
            </a:extLst>
          </p:cNvPr>
          <p:cNvSpPr txBox="1"/>
          <p:nvPr/>
        </p:nvSpPr>
        <p:spPr>
          <a:xfrm>
            <a:off x="838200" y="1949428"/>
            <a:ext cx="233807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sbatch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>
                <a:solidFill>
                  <a:srgbClr val="C00000"/>
                </a:solidFill>
                <a:latin typeface="Consolas"/>
              </a:rPr>
              <a:t>myjob.sh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01CEC-CA89-E315-AA21-5285E437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0"/>
            <a:ext cx="5081192" cy="990600"/>
          </a:xfrm>
          <a:prstGeom prst="rect">
            <a:avLst/>
          </a:prstGeom>
        </p:spPr>
      </p:pic>
      <p:sp>
        <p:nvSpPr>
          <p:cNvPr id="17" name="object 56">
            <a:extLst>
              <a:ext uri="{FF2B5EF4-FFF2-40B4-BE49-F238E27FC236}">
                <a16:creationId xmlns:a16="http://schemas.microsoft.com/office/drawing/2014/main" id="{18FFB405-DFDA-FE3D-59B3-60027F60B1C4}"/>
              </a:ext>
            </a:extLst>
          </p:cNvPr>
          <p:cNvSpPr txBox="1"/>
          <p:nvPr/>
        </p:nvSpPr>
        <p:spPr>
          <a:xfrm>
            <a:off x="914400" y="4982851"/>
            <a:ext cx="9829800" cy="65594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>
              <a:spcBef>
                <a:spcPts val="79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34975" indent="-286385">
              <a:buFont typeface="Arial MT"/>
              <a:buChar char="•"/>
              <a:tabLst>
                <a:tab pos="434975" algn="l"/>
              </a:tabLst>
            </a:pP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Cancel</a:t>
            </a:r>
            <a:r>
              <a:rPr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prstClr val="black"/>
                </a:solidFill>
                <a:latin typeface="Calibri"/>
                <a:cs typeface="Calibri"/>
              </a:rPr>
              <a:t>running or pending </a:t>
            </a:r>
            <a:r>
              <a:rPr dirty="0">
                <a:solidFill>
                  <a:prstClr val="black"/>
                </a:solidFill>
                <a:latin typeface="Calibri"/>
                <a:cs typeface="Calibri"/>
              </a:rPr>
              <a:t>job</a:t>
            </a:r>
            <a:r>
              <a:rPr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pc="-50" dirty="0">
                <a:solidFill>
                  <a:prstClr val="black"/>
                </a:solidFill>
                <a:latin typeface="Calibri"/>
                <a:cs typeface="Calibri"/>
              </a:rPr>
              <a:t>from the queue using the </a:t>
            </a:r>
            <a:r>
              <a:rPr spc="-10" dirty="0">
                <a:solidFill>
                  <a:prstClr val="black"/>
                </a:solidFill>
                <a:latin typeface="Calibri"/>
                <a:cs typeface="Calibri"/>
              </a:rPr>
              <a:t>corresponding</a:t>
            </a:r>
            <a:r>
              <a:rPr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i="1" dirty="0" err="1">
                <a:solidFill>
                  <a:srgbClr val="FF0000"/>
                </a:solidFill>
                <a:latin typeface="Calibri"/>
                <a:cs typeface="Calibri"/>
              </a:rPr>
              <a:t>job</a:t>
            </a:r>
            <a:r>
              <a:rPr lang="en-US" i="1" dirty="0" err="1">
                <a:solidFill>
                  <a:srgbClr val="FF0000"/>
                </a:solidFill>
                <a:latin typeface="Calibri"/>
                <a:cs typeface="Calibri"/>
              </a:rPr>
              <a:t>_</a:t>
            </a:r>
            <a:r>
              <a:rPr i="1" dirty="0" err="1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pc="-10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endParaRPr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8" name="object 57">
            <a:extLst>
              <a:ext uri="{FF2B5EF4-FFF2-40B4-BE49-F238E27FC236}">
                <a16:creationId xmlns:a16="http://schemas.microsoft.com/office/drawing/2014/main" id="{2E546CE0-E864-8812-70E6-B846BBF0A259}"/>
              </a:ext>
            </a:extLst>
          </p:cNvPr>
          <p:cNvGrpSpPr/>
          <p:nvPr/>
        </p:nvGrpSpPr>
        <p:grpSpPr>
          <a:xfrm>
            <a:off x="762000" y="3733800"/>
            <a:ext cx="5264150" cy="768350"/>
            <a:chOff x="1386839" y="5782055"/>
            <a:chExt cx="5264150" cy="768350"/>
          </a:xfrm>
        </p:grpSpPr>
        <p:sp>
          <p:nvSpPr>
            <p:cNvPr id="19" name="object 58">
              <a:extLst>
                <a:ext uri="{FF2B5EF4-FFF2-40B4-BE49-F238E27FC236}">
                  <a16:creationId xmlns:a16="http://schemas.microsoft.com/office/drawing/2014/main" id="{93F99707-A68E-F711-7017-19B958FF074D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0" name="object 59">
              <a:extLst>
                <a:ext uri="{FF2B5EF4-FFF2-40B4-BE49-F238E27FC236}">
                  <a16:creationId xmlns:a16="http://schemas.microsoft.com/office/drawing/2014/main" id="{56243BB4-01E1-1B07-BCBD-E523561B839C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21" name="object 60">
              <a:extLst>
                <a:ext uri="{FF2B5EF4-FFF2-40B4-BE49-F238E27FC236}">
                  <a16:creationId xmlns:a16="http://schemas.microsoft.com/office/drawing/2014/main" id="{9E483C45-50D0-BEFC-F640-2B6F698493C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22" name="object 61">
            <a:extLst>
              <a:ext uri="{FF2B5EF4-FFF2-40B4-BE49-F238E27FC236}">
                <a16:creationId xmlns:a16="http://schemas.microsoft.com/office/drawing/2014/main" id="{1AC2E332-1000-DECC-8B63-72A3B1235AB6}"/>
              </a:ext>
            </a:extLst>
          </p:cNvPr>
          <p:cNvSpPr txBox="1"/>
          <p:nvPr/>
        </p:nvSpPr>
        <p:spPr>
          <a:xfrm>
            <a:off x="1587755" y="3946348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How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do</a:t>
            </a:r>
            <a:r>
              <a:rPr sz="2000" b="1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remove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job</a:t>
            </a:r>
            <a:r>
              <a:rPr sz="2000" b="1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from</a:t>
            </a:r>
            <a:r>
              <a:rPr sz="2000" b="1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prstClr val="black"/>
                </a:solidFill>
                <a:latin typeface="Calibri"/>
                <a:cs typeface="Calibri"/>
              </a:rPr>
              <a:t>queue?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3" name="object 30">
            <a:extLst>
              <a:ext uri="{FF2B5EF4-FFF2-40B4-BE49-F238E27FC236}">
                <a16:creationId xmlns:a16="http://schemas.microsoft.com/office/drawing/2014/main" id="{0E28BBD5-E9F6-CCFA-A3CD-D23201686F96}"/>
              </a:ext>
            </a:extLst>
          </p:cNvPr>
          <p:cNvSpPr txBox="1"/>
          <p:nvPr/>
        </p:nvSpPr>
        <p:spPr>
          <a:xfrm>
            <a:off x="838200" y="4782416"/>
            <a:ext cx="233807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scancel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 err="1">
                <a:solidFill>
                  <a:srgbClr val="C00000"/>
                </a:solidFill>
                <a:latin typeface="Consolas"/>
              </a:rPr>
              <a:t>job_id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2084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CCD26-28DF-8E7E-C726-667A4316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D4CD9-9B36-1E92-38FF-60F88931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1C9C8C28-532F-69E8-B129-D3521120F5B6}"/>
              </a:ext>
            </a:extLst>
          </p:cNvPr>
          <p:cNvSpPr txBox="1">
            <a:spLocks/>
          </p:cNvSpPr>
          <p:nvPr/>
        </p:nvSpPr>
        <p:spPr>
          <a:xfrm>
            <a:off x="430091" y="30130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</a:t>
            </a:r>
            <a:r>
              <a:rPr kumimoji="0" lang="en-US" sz="4400" b="0" i="0" u="none" strike="noStrike" kern="1200" cap="small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lang="en-US" cap="small" dirty="0">
                <a:solidFill>
                  <a:sysClr val="windowText" lastClr="000000"/>
                </a:solidFill>
                <a:latin typeface="Aptos Display" panose="02110004020202020204"/>
              </a:rPr>
              <a:t>J</a:t>
            </a:r>
            <a:r>
              <a:rPr kumimoji="0" lang="en-US" sz="4400" b="0" i="0" u="none" strike="noStrike" kern="1200" cap="small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ob</a:t>
            </a:r>
            <a:r>
              <a:rPr kumimoji="0" lang="en-US" sz="4400" b="0" i="0" u="none" strike="noStrike" kern="1200" cap="small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small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Queue</a:t>
            </a: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6A877FA7-66BC-5A0A-7C53-D6667EB8F28F}"/>
              </a:ext>
            </a:extLst>
          </p:cNvPr>
          <p:cNvSpPr txBox="1"/>
          <p:nvPr/>
        </p:nvSpPr>
        <p:spPr>
          <a:xfrm>
            <a:off x="838200" y="1345134"/>
            <a:ext cx="233807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squeue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>
                <a:solidFill>
                  <a:srgbClr val="C00000"/>
                </a:solidFill>
                <a:latin typeface="Consolas"/>
              </a:rPr>
              <a:t>options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BA4C90DB-736C-C635-5E7F-517E4DBBBA2A}"/>
              </a:ext>
            </a:extLst>
          </p:cNvPr>
          <p:cNvSpPr txBox="1"/>
          <p:nvPr/>
        </p:nvSpPr>
        <p:spPr>
          <a:xfrm>
            <a:off x="838201" y="1433100"/>
            <a:ext cx="4648199" cy="231409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This command is used to pull up information about the jobs currently in the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Slurm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queue.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By default, the command will print out information for all jobs queued or running.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To view jobs queued by a specific user use the -u flag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6B1DFCCB-DB6A-1713-5FFF-33C1F084FB24}"/>
              </a:ext>
            </a:extLst>
          </p:cNvPr>
          <p:cNvSpPr txBox="1"/>
          <p:nvPr/>
        </p:nvSpPr>
        <p:spPr>
          <a:xfrm>
            <a:off x="838200" y="4002923"/>
            <a:ext cx="2906396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squeue</a:t>
            </a:r>
            <a:r>
              <a:rPr lang="en-US" sz="2000" b="1" spc="-5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b="1" i="1" spc="-10" dirty="0">
                <a:solidFill>
                  <a:srgbClr val="C00000"/>
                </a:solidFill>
                <a:latin typeface="Consolas"/>
              </a:rPr>
              <a:t>-u </a:t>
            </a:r>
            <a:r>
              <a:rPr lang="en-US" sz="2000" b="1" i="1" spc="-10" dirty="0" err="1">
                <a:solidFill>
                  <a:srgbClr val="C00000"/>
                </a:solidFill>
                <a:latin typeface="Consolas"/>
              </a:rPr>
              <a:t>user_name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382E34-7858-A7AD-0DC2-29725E9A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502"/>
          <a:stretch/>
        </p:blipFill>
        <p:spPr>
          <a:xfrm>
            <a:off x="5486400" y="2103543"/>
            <a:ext cx="6400800" cy="26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3055-8D35-1805-4A25-DB32C67A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992C9-A155-B55F-898C-0E7D2654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B627E175-191F-F750-05B2-EB26956E54BA}"/>
              </a:ext>
            </a:extLst>
          </p:cNvPr>
          <p:cNvSpPr txBox="1">
            <a:spLocks/>
          </p:cNvSpPr>
          <p:nvPr/>
        </p:nvSpPr>
        <p:spPr>
          <a:xfrm>
            <a:off x="430091" y="30130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</a:t>
            </a:r>
            <a:r>
              <a:rPr kumimoji="0" lang="en-US" sz="4400" b="0" i="0" u="none" strike="noStrike" kern="1200" cap="small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lang="en-US" cap="small" dirty="0">
                <a:solidFill>
                  <a:sysClr val="windowText" lastClr="000000"/>
                </a:solidFill>
                <a:latin typeface="Aptos Display" panose="02110004020202020204"/>
              </a:rPr>
              <a:t>J</a:t>
            </a:r>
            <a:r>
              <a:rPr kumimoji="0" lang="en-US" sz="4400" b="0" i="0" u="none" strike="noStrike" kern="1200" cap="small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ob</a:t>
            </a:r>
            <a:r>
              <a:rPr kumimoji="0" lang="en-US" sz="4400" b="0" i="0" u="none" strike="noStrike" kern="1200" cap="small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lang="en-US" cap="small" spc="-130" dirty="0">
                <a:solidFill>
                  <a:sysClr val="windowText" lastClr="000000"/>
                </a:solidFill>
                <a:latin typeface="Aptos Display" panose="02110004020202020204"/>
              </a:rPr>
              <a:t>S</a:t>
            </a:r>
            <a:r>
              <a:rPr kumimoji="0" lang="en-US" sz="4400" b="0" i="0" u="none" strike="noStrike" kern="1200" cap="small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tatus</a:t>
            </a: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AA500209-6243-E4EA-53D0-F9C390504F9A}"/>
              </a:ext>
            </a:extLst>
          </p:cNvPr>
          <p:cNvSpPr txBox="1"/>
          <p:nvPr/>
        </p:nvSpPr>
        <p:spPr>
          <a:xfrm>
            <a:off x="838200" y="1268934"/>
            <a:ext cx="1188720" cy="340477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squeue</a:t>
            </a:r>
            <a:endParaRPr sz="2000" b="1" i="1" spc="-10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FFB4B691-53D5-5CCC-A505-7571E7604D24}"/>
              </a:ext>
            </a:extLst>
          </p:cNvPr>
          <p:cNvSpPr txBox="1"/>
          <p:nvPr/>
        </p:nvSpPr>
        <p:spPr>
          <a:xfrm>
            <a:off x="838200" y="1356900"/>
            <a:ext cx="9905999" cy="9291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By default, the command will print out the job ID, partition, username, job status, number of nodes, and name of nodes for all jobs queued or running.</a:t>
            </a:r>
          </a:p>
        </p:txBody>
      </p:sp>
      <p:sp>
        <p:nvSpPr>
          <p:cNvPr id="8" name="object 32">
            <a:extLst>
              <a:ext uri="{FF2B5EF4-FFF2-40B4-BE49-F238E27FC236}">
                <a16:creationId xmlns:a16="http://schemas.microsoft.com/office/drawing/2014/main" id="{95C416C8-DCA9-46E6-537E-BA9E718C698C}"/>
              </a:ext>
            </a:extLst>
          </p:cNvPr>
          <p:cNvSpPr txBox="1"/>
          <p:nvPr/>
        </p:nvSpPr>
        <p:spPr>
          <a:xfrm>
            <a:off x="8364531" y="2641543"/>
            <a:ext cx="2534645" cy="1759328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horz" wrap="square" lIns="0" tIns="60325" rIns="0" bIns="0" rtlCol="0">
            <a:spAutoFit/>
          </a:bodyPr>
          <a:lstStyle/>
          <a:p>
            <a:pPr marL="586740" marR="0" lvl="0" indent="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1" u="none" strike="noStrike" kern="0" cap="small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Status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40970" marR="238760" lvl="0" indent="0" defTabSz="914400" eaLnBrk="1" fontAlgn="auto" latinLnBrk="0" hangingPunct="1">
              <a:lnSpc>
                <a:spcPct val="1278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Running </a:t>
            </a: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40970" marR="238760" lvl="0" indent="0" defTabSz="914400" eaLnBrk="1" fontAlgn="auto" latinLnBrk="0" hangingPunct="1">
              <a:lnSpc>
                <a:spcPct val="1278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PD</a:t>
            </a:r>
            <a:r>
              <a:rPr kumimoji="0" sz="18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Pending </a:t>
            </a: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40970" marR="238760" lvl="0" indent="0" defTabSz="914400" eaLnBrk="1" fontAlgn="auto" latinLnBrk="0" hangingPunct="1">
              <a:lnSpc>
                <a:spcPct val="1278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Cancelled</a:t>
            </a: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40970" marR="238760" lvl="0" indent="0" defTabSz="914400" eaLnBrk="1" fontAlgn="auto" latinLnBrk="0" hangingPunct="1">
              <a:lnSpc>
                <a:spcPct val="1278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CD</a:t>
            </a:r>
            <a:r>
              <a:rPr kumimoji="0" lang="en-US" sz="18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lang="en-US" sz="18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10B91-2CE8-A06F-61EB-AD141E4C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02"/>
          <a:stretch/>
        </p:blipFill>
        <p:spPr>
          <a:xfrm>
            <a:off x="447534" y="2674972"/>
            <a:ext cx="7273925" cy="22098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A918FE-7EE4-79AF-5187-BF631FD4C241}"/>
              </a:ext>
            </a:extLst>
          </p:cNvPr>
          <p:cNvSpPr/>
          <p:nvPr/>
        </p:nvSpPr>
        <p:spPr>
          <a:xfrm>
            <a:off x="3893996" y="3124922"/>
            <a:ext cx="381000" cy="16764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82438BB-5BEF-10FC-5B42-37FC2F3BE8F7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6616486" y="109554"/>
            <a:ext cx="483379" cy="5547358"/>
          </a:xfrm>
          <a:prstGeom prst="bentConnector3">
            <a:avLst>
              <a:gd name="adj1" fmla="val 14729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3462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E436-331C-3690-2447-D85C5702F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8D3F9-5005-147A-30C7-AFCF646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E1BCB50-F9B4-5AD5-6858-27F562428AC5}"/>
              </a:ext>
            </a:extLst>
          </p:cNvPr>
          <p:cNvSpPr txBox="1">
            <a:spLocks/>
          </p:cNvSpPr>
          <p:nvPr/>
        </p:nvSpPr>
        <p:spPr>
          <a:xfrm>
            <a:off x="430091" y="30130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Interpreting Reason Codes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graphicFrame>
        <p:nvGraphicFramePr>
          <p:cNvPr id="9" name="object 35">
            <a:extLst>
              <a:ext uri="{FF2B5EF4-FFF2-40B4-BE49-F238E27FC236}">
                <a16:creationId xmlns:a16="http://schemas.microsoft.com/office/drawing/2014/main" id="{C1852D2B-C250-2784-049F-2DCE4C8B0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53022"/>
              </p:ext>
            </p:extLst>
          </p:nvPr>
        </p:nvGraphicFramePr>
        <p:xfrm>
          <a:off x="6610292" y="1371600"/>
          <a:ext cx="5181914" cy="4023360"/>
        </p:xfrm>
        <a:graphic>
          <a:graphicData uri="http://schemas.openxmlformats.org/drawingml/2006/table">
            <a:tbl>
              <a:tblPr bandRow="1"/>
              <a:tblGrid>
                <a:gridCol w="200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spc="-10" dirty="0"/>
                        <a:t>Priority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/>
                        <a:t>Other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jobs</a:t>
                      </a:r>
                      <a:r>
                        <a:rPr sz="1800" spc="-20" dirty="0"/>
                        <a:t> </a:t>
                      </a:r>
                      <a:r>
                        <a:rPr sz="1800" dirty="0"/>
                        <a:t>in</a:t>
                      </a:r>
                      <a:r>
                        <a:rPr sz="1800" spc="-40" dirty="0"/>
                        <a:t> </a:t>
                      </a:r>
                      <a:r>
                        <a:rPr sz="1800" dirty="0"/>
                        <a:t>queue</a:t>
                      </a:r>
                      <a:r>
                        <a:rPr sz="1800" spc="-45" dirty="0"/>
                        <a:t> </a:t>
                      </a:r>
                      <a:r>
                        <a:rPr sz="1800" dirty="0"/>
                        <a:t>have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higher</a:t>
                      </a:r>
                      <a:r>
                        <a:rPr sz="1800" spc="-40" dirty="0"/>
                        <a:t> </a:t>
                      </a:r>
                      <a:r>
                        <a:rPr sz="1800" spc="-10" dirty="0"/>
                        <a:t>priority.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6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6350" algn="l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spc="-10" dirty="0"/>
                        <a:t>Resources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/>
                        <a:t>Insufficient</a:t>
                      </a:r>
                      <a:r>
                        <a:rPr sz="1800" spc="-30" dirty="0"/>
                        <a:t> </a:t>
                      </a:r>
                      <a:r>
                        <a:rPr sz="1800" spc="-10" dirty="0"/>
                        <a:t>resources</a:t>
                      </a:r>
                      <a:r>
                        <a:rPr sz="1800" spc="-15" dirty="0"/>
                        <a:t> </a:t>
                      </a:r>
                      <a:r>
                        <a:rPr sz="1800" dirty="0"/>
                        <a:t>available</a:t>
                      </a:r>
                      <a:r>
                        <a:rPr sz="1800" spc="-60" dirty="0"/>
                        <a:t> </a:t>
                      </a:r>
                      <a:r>
                        <a:rPr sz="1800" dirty="0"/>
                        <a:t>on</a:t>
                      </a:r>
                      <a:r>
                        <a:rPr sz="1800" spc="-45" dirty="0"/>
                        <a:t> </a:t>
                      </a:r>
                      <a:r>
                        <a:rPr sz="1800" dirty="0"/>
                        <a:t>the</a:t>
                      </a:r>
                      <a:r>
                        <a:rPr sz="1800" spc="-60" dirty="0"/>
                        <a:t> </a:t>
                      </a:r>
                      <a:r>
                        <a:rPr sz="1800" spc="-10" dirty="0"/>
                        <a:t>cluster.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7620" algn="l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lang="en-US" sz="1800" b="1" spc="-10" dirty="0"/>
                        <a:t>Dependency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800" dirty="0"/>
                        <a:t>This job is waiting for a dependent job to complete and will run afterward.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6350" algn="l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lang="en-US" sz="1800" b="1" spc="-10" dirty="0" err="1"/>
                        <a:t>AssociationMaxJobsLimit</a:t>
                      </a:r>
                      <a:endParaRPr lang="en-US" sz="1800" b="1" spc="-1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800" dirty="0"/>
                        <a:t>Maximum number of jobs for your job’s association have been met</a:t>
                      </a:r>
                      <a:r>
                        <a:rPr sz="1800" spc="-10" dirty="0"/>
                        <a:t>.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7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spc="-10" dirty="0" err="1"/>
                        <a:t>QOSGrpCpuLimit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dirty="0"/>
                        <a:t>All CPUs assigned to your job’s specified QoS are in use</a:t>
                      </a:r>
                      <a:r>
                        <a:rPr sz="1800" spc="-10" dirty="0"/>
                        <a:t>.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C8410DB-AECE-A127-9F88-50DFAFF0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02"/>
          <a:stretch/>
        </p:blipFill>
        <p:spPr>
          <a:xfrm>
            <a:off x="296053" y="2514600"/>
            <a:ext cx="6048745" cy="18288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E60F4E-3D12-A7C2-EBC0-79583210477F}"/>
              </a:ext>
            </a:extLst>
          </p:cNvPr>
          <p:cNvSpPr/>
          <p:nvPr/>
        </p:nvSpPr>
        <p:spPr>
          <a:xfrm>
            <a:off x="4648200" y="2667000"/>
            <a:ext cx="1600200" cy="16764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EA92F0E-DEB9-F037-FF56-FA7E8B1068E4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581709" y="1371600"/>
            <a:ext cx="3619540" cy="1295400"/>
          </a:xfrm>
          <a:prstGeom prst="bentConnector4">
            <a:avLst>
              <a:gd name="adj1" fmla="val 14209"/>
              <a:gd name="adj2" fmla="val 11764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57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C234B-894F-5233-ED6B-24371A8C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E207-3EA8-8C89-1266-B3D1D3A3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66A8E72-A292-D8CC-CEAD-BD7CBB0871A9}"/>
              </a:ext>
            </a:extLst>
          </p:cNvPr>
          <p:cNvSpPr txBox="1">
            <a:spLocks/>
          </p:cNvSpPr>
          <p:nvPr/>
        </p:nvSpPr>
        <p:spPr>
          <a:xfrm>
            <a:off x="447534" y="52990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When Things Go Wrong With </a:t>
            </a:r>
            <a:r>
              <a:rPr kumimoji="0" lang="en-US" sz="4400" b="0" i="0" u="none" strike="noStrike" kern="1200" cap="small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Slurm</a:t>
            </a: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Jobs</a:t>
            </a:r>
            <a:endParaRPr kumimoji="0" lang="en-US" sz="4400" b="0" i="0" u="none" strike="noStrike" kern="1200" cap="small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9" name="object 28">
            <a:extLst>
              <a:ext uri="{FF2B5EF4-FFF2-40B4-BE49-F238E27FC236}">
                <a16:creationId xmlns:a16="http://schemas.microsoft.com/office/drawing/2014/main" id="{BA65375C-80BF-9A22-B0DB-84C16D244E62}"/>
              </a:ext>
            </a:extLst>
          </p:cNvPr>
          <p:cNvSpPr/>
          <p:nvPr/>
        </p:nvSpPr>
        <p:spPr>
          <a:xfrm>
            <a:off x="916940" y="3060065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2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2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2" y="666623"/>
                </a:lnTo>
                <a:lnTo>
                  <a:pt x="1612392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" name="object 29">
            <a:extLst>
              <a:ext uri="{FF2B5EF4-FFF2-40B4-BE49-F238E27FC236}">
                <a16:creationId xmlns:a16="http://schemas.microsoft.com/office/drawing/2014/main" id="{172AA485-E860-6D54-B796-A40A471DD661}"/>
              </a:ext>
            </a:extLst>
          </p:cNvPr>
          <p:cNvSpPr txBox="1"/>
          <p:nvPr/>
        </p:nvSpPr>
        <p:spPr>
          <a:xfrm>
            <a:off x="1141334" y="3210900"/>
            <a:ext cx="11137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cap="small" spc="-30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endParaRPr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1" name="object 35">
            <a:extLst>
              <a:ext uri="{FF2B5EF4-FFF2-40B4-BE49-F238E27FC236}">
                <a16:creationId xmlns:a16="http://schemas.microsoft.com/office/drawing/2014/main" id="{C719BCB2-92D5-0EC7-C150-9D8D5E29065A}"/>
              </a:ext>
            </a:extLst>
          </p:cNvPr>
          <p:cNvSpPr/>
          <p:nvPr/>
        </p:nvSpPr>
        <p:spPr>
          <a:xfrm>
            <a:off x="3669284" y="3060065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1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1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1" y="666623"/>
                </a:lnTo>
                <a:lnTo>
                  <a:pt x="1612391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754EA365-634B-C4F3-4724-3301EE1ACD44}"/>
              </a:ext>
            </a:extLst>
          </p:cNvPr>
          <p:cNvSpPr txBox="1"/>
          <p:nvPr/>
        </p:nvSpPr>
        <p:spPr>
          <a:xfrm>
            <a:off x="4060508" y="3246598"/>
            <a:ext cx="8147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cap="small" spc="-25" dirty="0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42">
            <a:extLst>
              <a:ext uri="{FF2B5EF4-FFF2-40B4-BE49-F238E27FC236}">
                <a16:creationId xmlns:a16="http://schemas.microsoft.com/office/drawing/2014/main" id="{A43552C3-F7DB-2B4D-184F-C2D4B24CDA45}"/>
              </a:ext>
            </a:extLst>
          </p:cNvPr>
          <p:cNvSpPr/>
          <p:nvPr/>
        </p:nvSpPr>
        <p:spPr>
          <a:xfrm>
            <a:off x="6418579" y="3060065"/>
            <a:ext cx="1612900" cy="741045"/>
          </a:xfrm>
          <a:custGeom>
            <a:avLst/>
            <a:gdLst/>
            <a:ahLst/>
            <a:cxnLst/>
            <a:rect l="l" t="t" r="r" b="b"/>
            <a:pathLst>
              <a:path w="1612900" h="741045">
                <a:moveTo>
                  <a:pt x="1517650" y="0"/>
                </a:moveTo>
                <a:lnTo>
                  <a:pt x="94742" y="0"/>
                </a:lnTo>
                <a:lnTo>
                  <a:pt x="57864" y="5818"/>
                </a:lnTo>
                <a:lnTo>
                  <a:pt x="27749" y="21685"/>
                </a:lnTo>
                <a:lnTo>
                  <a:pt x="7445" y="45219"/>
                </a:lnTo>
                <a:lnTo>
                  <a:pt x="0" y="74041"/>
                </a:lnTo>
                <a:lnTo>
                  <a:pt x="0" y="666623"/>
                </a:lnTo>
                <a:lnTo>
                  <a:pt x="7445" y="695444"/>
                </a:lnTo>
                <a:lnTo>
                  <a:pt x="27749" y="718978"/>
                </a:lnTo>
                <a:lnTo>
                  <a:pt x="57864" y="734845"/>
                </a:lnTo>
                <a:lnTo>
                  <a:pt x="94742" y="740664"/>
                </a:lnTo>
                <a:lnTo>
                  <a:pt x="1517650" y="740664"/>
                </a:lnTo>
                <a:lnTo>
                  <a:pt x="1554527" y="734845"/>
                </a:lnTo>
                <a:lnTo>
                  <a:pt x="1584642" y="718978"/>
                </a:lnTo>
                <a:lnTo>
                  <a:pt x="1604946" y="695444"/>
                </a:lnTo>
                <a:lnTo>
                  <a:pt x="1612392" y="666623"/>
                </a:lnTo>
                <a:lnTo>
                  <a:pt x="1612392" y="74041"/>
                </a:lnTo>
                <a:lnTo>
                  <a:pt x="1604946" y="45219"/>
                </a:lnTo>
                <a:lnTo>
                  <a:pt x="1584642" y="21685"/>
                </a:lnTo>
                <a:lnTo>
                  <a:pt x="1554527" y="5818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4" name="object 43">
            <a:extLst>
              <a:ext uri="{FF2B5EF4-FFF2-40B4-BE49-F238E27FC236}">
                <a16:creationId xmlns:a16="http://schemas.microsoft.com/office/drawing/2014/main" id="{8F0082FE-0585-C531-BF91-572BFD66C4F6}"/>
              </a:ext>
            </a:extLst>
          </p:cNvPr>
          <p:cNvSpPr txBox="1"/>
          <p:nvPr/>
        </p:nvSpPr>
        <p:spPr>
          <a:xfrm>
            <a:off x="6962521" y="3228122"/>
            <a:ext cx="5092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cap="small" spc="-4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endParaRPr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50">
            <a:extLst>
              <a:ext uri="{FF2B5EF4-FFF2-40B4-BE49-F238E27FC236}">
                <a16:creationId xmlns:a16="http://schemas.microsoft.com/office/drawing/2014/main" id="{C468DCF8-F3A4-18AD-8306-B9D5AC7C0A60}"/>
              </a:ext>
            </a:extLst>
          </p:cNvPr>
          <p:cNvSpPr/>
          <p:nvPr/>
        </p:nvSpPr>
        <p:spPr>
          <a:xfrm>
            <a:off x="9525000" y="2907665"/>
            <a:ext cx="1612900" cy="1130935"/>
          </a:xfrm>
          <a:custGeom>
            <a:avLst/>
            <a:gdLst/>
            <a:ahLst/>
            <a:cxnLst/>
            <a:rect l="l" t="t" r="r" b="b"/>
            <a:pathLst>
              <a:path w="1612900" h="1130935">
                <a:moveTo>
                  <a:pt x="1517650" y="0"/>
                </a:moveTo>
                <a:lnTo>
                  <a:pt x="94741" y="0"/>
                </a:lnTo>
                <a:lnTo>
                  <a:pt x="57864" y="8891"/>
                </a:lnTo>
                <a:lnTo>
                  <a:pt x="27749" y="33131"/>
                </a:lnTo>
                <a:lnTo>
                  <a:pt x="7445" y="69062"/>
                </a:lnTo>
                <a:lnTo>
                  <a:pt x="0" y="113030"/>
                </a:lnTo>
                <a:lnTo>
                  <a:pt x="0" y="1017778"/>
                </a:lnTo>
                <a:lnTo>
                  <a:pt x="7445" y="1061745"/>
                </a:lnTo>
                <a:lnTo>
                  <a:pt x="27749" y="1097676"/>
                </a:lnTo>
                <a:lnTo>
                  <a:pt x="57864" y="1121916"/>
                </a:lnTo>
                <a:lnTo>
                  <a:pt x="94741" y="1130808"/>
                </a:lnTo>
                <a:lnTo>
                  <a:pt x="1517650" y="1130808"/>
                </a:lnTo>
                <a:lnTo>
                  <a:pt x="1554527" y="1121916"/>
                </a:lnTo>
                <a:lnTo>
                  <a:pt x="1584642" y="1097676"/>
                </a:lnTo>
                <a:lnTo>
                  <a:pt x="1604946" y="1061745"/>
                </a:lnTo>
                <a:lnTo>
                  <a:pt x="1612391" y="1017778"/>
                </a:lnTo>
                <a:lnTo>
                  <a:pt x="1612391" y="113030"/>
                </a:lnTo>
                <a:lnTo>
                  <a:pt x="1604946" y="69062"/>
                </a:lnTo>
                <a:lnTo>
                  <a:pt x="1584642" y="33131"/>
                </a:lnTo>
                <a:lnTo>
                  <a:pt x="1554527" y="8891"/>
                </a:lnTo>
                <a:lnTo>
                  <a:pt x="15176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" name="object 51">
            <a:extLst>
              <a:ext uri="{FF2B5EF4-FFF2-40B4-BE49-F238E27FC236}">
                <a16:creationId xmlns:a16="http://schemas.microsoft.com/office/drawing/2014/main" id="{E1F7F54B-AF93-8122-0F26-1DEB28814491}"/>
              </a:ext>
            </a:extLst>
          </p:cNvPr>
          <p:cNvSpPr txBox="1"/>
          <p:nvPr/>
        </p:nvSpPr>
        <p:spPr>
          <a:xfrm>
            <a:off x="9782301" y="2973605"/>
            <a:ext cx="1105535" cy="90296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 marR="5080" algn="ctr">
              <a:lnSpc>
                <a:spcPct val="99200"/>
              </a:lnSpc>
              <a:spcBef>
                <a:spcPts val="305"/>
              </a:spcBef>
            </a:pPr>
            <a:r>
              <a:rPr sz="2000" cap="small" spc="-50" dirty="0">
                <a:solidFill>
                  <a:srgbClr val="FFFFFF"/>
                </a:solidFill>
                <a:latin typeface="Calibri"/>
                <a:cs typeface="Calibri"/>
              </a:rPr>
              <a:t>Allocation </a:t>
            </a:r>
            <a:r>
              <a:rPr sz="2000" cap="small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cap="small" spc="-1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054F441F-157A-070D-3019-B9322DDFFE3D}"/>
              </a:ext>
            </a:extLst>
          </p:cNvPr>
          <p:cNvSpPr/>
          <p:nvPr/>
        </p:nvSpPr>
        <p:spPr>
          <a:xfrm>
            <a:off x="2865612" y="3129800"/>
            <a:ext cx="591820" cy="526211"/>
          </a:xfrm>
          <a:prstGeom prst="mathMultiply">
            <a:avLst/>
          </a:prstGeom>
          <a:solidFill>
            <a:srgbClr val="FF0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2A0E5B0-0740-513E-D7DB-EED953EF800F}"/>
              </a:ext>
            </a:extLst>
          </p:cNvPr>
          <p:cNvSpPr/>
          <p:nvPr/>
        </p:nvSpPr>
        <p:spPr>
          <a:xfrm>
            <a:off x="5593397" y="3112578"/>
            <a:ext cx="591820" cy="526211"/>
          </a:xfrm>
          <a:prstGeom prst="mathMultiply">
            <a:avLst/>
          </a:prstGeom>
          <a:solidFill>
            <a:srgbClr val="FF0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D8629546-CFBB-E292-7933-10B2E0D2F482}"/>
              </a:ext>
            </a:extLst>
          </p:cNvPr>
          <p:cNvSpPr/>
          <p:nvPr/>
        </p:nvSpPr>
        <p:spPr>
          <a:xfrm>
            <a:off x="8523728" y="3156484"/>
            <a:ext cx="591820" cy="526211"/>
          </a:xfrm>
          <a:prstGeom prst="mathMultiply">
            <a:avLst/>
          </a:prstGeom>
          <a:solidFill>
            <a:srgbClr val="FF0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90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C88F5-BAC5-CD04-CFD4-81C45636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84BCD-E13C-F82A-F5FB-C2FCDA8F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25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9EE05FC-8739-F43A-6D52-3391816FE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/>
              <a:t>After a Job Fails, Ask Yourself...</a:t>
            </a:r>
            <a:endParaRPr cap="small" spc="-75" dirty="0"/>
          </a:p>
        </p:txBody>
      </p:sp>
      <p:grpSp>
        <p:nvGrpSpPr>
          <p:cNvPr id="3" name="object 57">
            <a:extLst>
              <a:ext uri="{FF2B5EF4-FFF2-40B4-BE49-F238E27FC236}">
                <a16:creationId xmlns:a16="http://schemas.microsoft.com/office/drawing/2014/main" id="{DB8254F6-32F1-86FE-BFF2-15393D136BB4}"/>
              </a:ext>
            </a:extLst>
          </p:cNvPr>
          <p:cNvGrpSpPr/>
          <p:nvPr/>
        </p:nvGrpSpPr>
        <p:grpSpPr>
          <a:xfrm>
            <a:off x="805149" y="1694991"/>
            <a:ext cx="5568696" cy="768350"/>
            <a:chOff x="1386839" y="5782055"/>
            <a:chExt cx="5264150" cy="768350"/>
          </a:xfrm>
        </p:grpSpPr>
        <p:sp>
          <p:nvSpPr>
            <p:cNvPr id="4" name="object 58">
              <a:extLst>
                <a:ext uri="{FF2B5EF4-FFF2-40B4-BE49-F238E27FC236}">
                  <a16:creationId xmlns:a16="http://schemas.microsoft.com/office/drawing/2014/main" id="{FE8881DB-81E8-17F4-B9A9-D07097D3AAAE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" name="object 59">
              <a:extLst>
                <a:ext uri="{FF2B5EF4-FFF2-40B4-BE49-F238E27FC236}">
                  <a16:creationId xmlns:a16="http://schemas.microsoft.com/office/drawing/2014/main" id="{018D5962-C69B-93B8-3E01-DB5F6241165B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F99B15CE-C51F-42DA-34C1-2A742833251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8" name="object 61">
            <a:extLst>
              <a:ext uri="{FF2B5EF4-FFF2-40B4-BE49-F238E27FC236}">
                <a16:creationId xmlns:a16="http://schemas.microsoft.com/office/drawing/2014/main" id="{B482EB9E-720A-028E-5D66-522627226A45}"/>
              </a:ext>
            </a:extLst>
          </p:cNvPr>
          <p:cNvSpPr txBox="1"/>
          <p:nvPr/>
        </p:nvSpPr>
        <p:spPr>
          <a:xfrm>
            <a:off x="1630904" y="1907539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Calibri"/>
              </a:rPr>
              <a:t>What do I know about the failure?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9" name="object 57">
            <a:extLst>
              <a:ext uri="{FF2B5EF4-FFF2-40B4-BE49-F238E27FC236}">
                <a16:creationId xmlns:a16="http://schemas.microsoft.com/office/drawing/2014/main" id="{A0E58665-0DB1-B72C-FF05-32E4662EF824}"/>
              </a:ext>
            </a:extLst>
          </p:cNvPr>
          <p:cNvGrpSpPr/>
          <p:nvPr/>
        </p:nvGrpSpPr>
        <p:grpSpPr>
          <a:xfrm>
            <a:off x="831849" y="2739389"/>
            <a:ext cx="5568696" cy="768350"/>
            <a:chOff x="1386839" y="5782055"/>
            <a:chExt cx="5264150" cy="768350"/>
          </a:xfrm>
        </p:grpSpPr>
        <p:sp>
          <p:nvSpPr>
            <p:cNvPr id="10" name="object 58">
              <a:extLst>
                <a:ext uri="{FF2B5EF4-FFF2-40B4-BE49-F238E27FC236}">
                  <a16:creationId xmlns:a16="http://schemas.microsoft.com/office/drawing/2014/main" id="{3F691FF6-2FC4-B796-3AD5-B8BC9D4B8272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B79A2964-9D5A-3D6B-B964-AA5C386757ED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2" name="object 60">
              <a:extLst>
                <a:ext uri="{FF2B5EF4-FFF2-40B4-BE49-F238E27FC236}">
                  <a16:creationId xmlns:a16="http://schemas.microsoft.com/office/drawing/2014/main" id="{CA21687D-A921-A895-CF31-6B1F425C95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13" name="object 61">
            <a:extLst>
              <a:ext uri="{FF2B5EF4-FFF2-40B4-BE49-F238E27FC236}">
                <a16:creationId xmlns:a16="http://schemas.microsoft.com/office/drawing/2014/main" id="{F225AC9C-9316-420D-CC9A-A29730C54358}"/>
              </a:ext>
            </a:extLst>
          </p:cNvPr>
          <p:cNvSpPr txBox="1"/>
          <p:nvPr/>
        </p:nvSpPr>
        <p:spPr>
          <a:xfrm>
            <a:off x="1657605" y="2951937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Calibri"/>
              </a:rPr>
              <a:t>Did I get any error messages?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4" name="object 57">
            <a:extLst>
              <a:ext uri="{FF2B5EF4-FFF2-40B4-BE49-F238E27FC236}">
                <a16:creationId xmlns:a16="http://schemas.microsoft.com/office/drawing/2014/main" id="{6B898E8F-11BE-C6F0-5C78-31168BD9D7F9}"/>
              </a:ext>
            </a:extLst>
          </p:cNvPr>
          <p:cNvGrpSpPr/>
          <p:nvPr/>
        </p:nvGrpSpPr>
        <p:grpSpPr>
          <a:xfrm>
            <a:off x="831850" y="3806189"/>
            <a:ext cx="5568950" cy="768350"/>
            <a:chOff x="1386839" y="5782055"/>
            <a:chExt cx="5264150" cy="768350"/>
          </a:xfrm>
        </p:grpSpPr>
        <p:sp>
          <p:nvSpPr>
            <p:cNvPr id="15" name="object 58">
              <a:extLst>
                <a:ext uri="{FF2B5EF4-FFF2-40B4-BE49-F238E27FC236}">
                  <a16:creationId xmlns:a16="http://schemas.microsoft.com/office/drawing/2014/main" id="{05B41EB6-AC27-8262-0233-A39CAB480BAA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6" name="object 59">
              <a:extLst>
                <a:ext uri="{FF2B5EF4-FFF2-40B4-BE49-F238E27FC236}">
                  <a16:creationId xmlns:a16="http://schemas.microsoft.com/office/drawing/2014/main" id="{3A132790-2CC0-0520-F59F-EB23DA573680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7" name="object 60">
              <a:extLst>
                <a:ext uri="{FF2B5EF4-FFF2-40B4-BE49-F238E27FC236}">
                  <a16:creationId xmlns:a16="http://schemas.microsoft.com/office/drawing/2014/main" id="{9B6224DE-A3AC-BC3B-FE62-8040639909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330DC200-64EA-56C7-AA9D-510A2D713CA0}"/>
              </a:ext>
            </a:extLst>
          </p:cNvPr>
          <p:cNvSpPr txBox="1"/>
          <p:nvPr/>
        </p:nvSpPr>
        <p:spPr>
          <a:xfrm>
            <a:off x="1657605" y="4018737"/>
            <a:ext cx="4392136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Calibri"/>
              </a:rPr>
              <a:t> Was my job request realistic?</a:t>
            </a:r>
          </a:p>
        </p:txBody>
      </p:sp>
    </p:spTree>
    <p:extLst>
      <p:ext uri="{BB962C8B-B14F-4D97-AF65-F5344CB8AC3E}">
        <p14:creationId xmlns:p14="http://schemas.microsoft.com/office/powerpoint/2010/main" val="325266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D5E39-559E-517F-5B9F-35E60F7A9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90675-58CE-9A00-4B9B-A93777F8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26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E6396A5-4825-38B6-238A-6DFC98B06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/>
              <a:t>After a Job Fails, Ask Yourself...</a:t>
            </a:r>
            <a:endParaRPr cap="small" spc="-75" dirty="0"/>
          </a:p>
        </p:txBody>
      </p:sp>
      <p:grpSp>
        <p:nvGrpSpPr>
          <p:cNvPr id="3" name="object 57">
            <a:extLst>
              <a:ext uri="{FF2B5EF4-FFF2-40B4-BE49-F238E27FC236}">
                <a16:creationId xmlns:a16="http://schemas.microsoft.com/office/drawing/2014/main" id="{5834CAAE-B2B2-DAD7-0220-46B93A532A9C}"/>
              </a:ext>
            </a:extLst>
          </p:cNvPr>
          <p:cNvGrpSpPr/>
          <p:nvPr/>
        </p:nvGrpSpPr>
        <p:grpSpPr>
          <a:xfrm>
            <a:off x="805149" y="1694991"/>
            <a:ext cx="5568696" cy="768350"/>
            <a:chOff x="1386839" y="5782055"/>
            <a:chExt cx="5264150" cy="768350"/>
          </a:xfrm>
        </p:grpSpPr>
        <p:sp>
          <p:nvSpPr>
            <p:cNvPr id="4" name="object 58">
              <a:extLst>
                <a:ext uri="{FF2B5EF4-FFF2-40B4-BE49-F238E27FC236}">
                  <a16:creationId xmlns:a16="http://schemas.microsoft.com/office/drawing/2014/main" id="{E494F39B-98BE-7CF1-DA15-1DDC575BAC22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" name="object 59">
              <a:extLst>
                <a:ext uri="{FF2B5EF4-FFF2-40B4-BE49-F238E27FC236}">
                  <a16:creationId xmlns:a16="http://schemas.microsoft.com/office/drawing/2014/main" id="{6074D130-21BD-6ACF-5474-07E8E9F3FDED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5EF364CC-F4BD-8C47-A37C-DE84E7868BA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</p:spPr>
        </p:pic>
      </p:grpSp>
      <p:sp>
        <p:nvSpPr>
          <p:cNvPr id="8" name="object 61">
            <a:extLst>
              <a:ext uri="{FF2B5EF4-FFF2-40B4-BE49-F238E27FC236}">
                <a16:creationId xmlns:a16="http://schemas.microsoft.com/office/drawing/2014/main" id="{217800C6-1E61-581A-FDC3-D9C0A242E6EB}"/>
              </a:ext>
            </a:extLst>
          </p:cNvPr>
          <p:cNvSpPr txBox="1"/>
          <p:nvPr/>
        </p:nvSpPr>
        <p:spPr>
          <a:xfrm>
            <a:off x="1630904" y="1907539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Calibri"/>
              </a:rPr>
              <a:t>What do I know about the failure?</a:t>
            </a:r>
            <a:endParaRPr lang="en-US" sz="20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9" name="object 57">
            <a:extLst>
              <a:ext uri="{FF2B5EF4-FFF2-40B4-BE49-F238E27FC236}">
                <a16:creationId xmlns:a16="http://schemas.microsoft.com/office/drawing/2014/main" id="{902E00AD-4EA9-4221-7780-DE6EB01EC4CB}"/>
              </a:ext>
            </a:extLst>
          </p:cNvPr>
          <p:cNvGrpSpPr/>
          <p:nvPr/>
        </p:nvGrpSpPr>
        <p:grpSpPr>
          <a:xfrm>
            <a:off x="831849" y="2739389"/>
            <a:ext cx="5568696" cy="768350"/>
            <a:chOff x="1386839" y="5782055"/>
            <a:chExt cx="5264150" cy="768350"/>
          </a:xfrm>
        </p:grpSpPr>
        <p:sp>
          <p:nvSpPr>
            <p:cNvPr id="10" name="object 58">
              <a:extLst>
                <a:ext uri="{FF2B5EF4-FFF2-40B4-BE49-F238E27FC236}">
                  <a16:creationId xmlns:a16="http://schemas.microsoft.com/office/drawing/2014/main" id="{914CC33D-F12C-0655-80FC-82EBBF9C69BB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9C7E1157-4D4F-3B91-8666-ED88D12DF701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2" name="object 60">
              <a:extLst>
                <a:ext uri="{FF2B5EF4-FFF2-40B4-BE49-F238E27FC236}">
                  <a16:creationId xmlns:a16="http://schemas.microsoft.com/office/drawing/2014/main" id="{9BA9B71B-4225-9B04-FD55-60E9D17B3690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3" name="object 61">
            <a:extLst>
              <a:ext uri="{FF2B5EF4-FFF2-40B4-BE49-F238E27FC236}">
                <a16:creationId xmlns:a16="http://schemas.microsoft.com/office/drawing/2014/main" id="{8FCCC48C-DCAA-8EC9-C848-D2B82267A7BE}"/>
              </a:ext>
            </a:extLst>
          </p:cNvPr>
          <p:cNvSpPr txBox="1"/>
          <p:nvPr/>
        </p:nvSpPr>
        <p:spPr>
          <a:xfrm>
            <a:off x="1657605" y="2951937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Did I get any error messages?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19" name="object 57">
            <a:extLst>
              <a:ext uri="{FF2B5EF4-FFF2-40B4-BE49-F238E27FC236}">
                <a16:creationId xmlns:a16="http://schemas.microsoft.com/office/drawing/2014/main" id="{669212D4-E1CE-4DC2-8326-3130A7277461}"/>
              </a:ext>
            </a:extLst>
          </p:cNvPr>
          <p:cNvGrpSpPr/>
          <p:nvPr/>
        </p:nvGrpSpPr>
        <p:grpSpPr>
          <a:xfrm>
            <a:off x="838200" y="3810000"/>
            <a:ext cx="5568696" cy="768350"/>
            <a:chOff x="1386839" y="5782055"/>
            <a:chExt cx="5264150" cy="768350"/>
          </a:xfrm>
        </p:grpSpPr>
        <p:sp>
          <p:nvSpPr>
            <p:cNvPr id="20" name="object 58">
              <a:extLst>
                <a:ext uri="{FF2B5EF4-FFF2-40B4-BE49-F238E27FC236}">
                  <a16:creationId xmlns:a16="http://schemas.microsoft.com/office/drawing/2014/main" id="{6F134019-D251-25FD-6D52-6C9C86558193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3" name="object 59">
              <a:extLst>
                <a:ext uri="{FF2B5EF4-FFF2-40B4-BE49-F238E27FC236}">
                  <a16:creationId xmlns:a16="http://schemas.microsoft.com/office/drawing/2014/main" id="{D63F3D82-4A2F-B9F0-5537-77B3125C793F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25" name="object 60">
              <a:extLst>
                <a:ext uri="{FF2B5EF4-FFF2-40B4-BE49-F238E27FC236}">
                  <a16:creationId xmlns:a16="http://schemas.microsoft.com/office/drawing/2014/main" id="{51C53D0B-4C8A-C016-62EF-19B46E65028D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7" name="object 61">
            <a:extLst>
              <a:ext uri="{FF2B5EF4-FFF2-40B4-BE49-F238E27FC236}">
                <a16:creationId xmlns:a16="http://schemas.microsoft.com/office/drawing/2014/main" id="{0C5FB82B-916C-4385-2670-471D8D31329E}"/>
              </a:ext>
            </a:extLst>
          </p:cNvPr>
          <p:cNvSpPr txBox="1"/>
          <p:nvPr/>
        </p:nvSpPr>
        <p:spPr>
          <a:xfrm>
            <a:off x="1663955" y="4022548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Was my job request realistic?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5F339DE-26F1-37A2-470A-77C9BF764F92}"/>
              </a:ext>
            </a:extLst>
          </p:cNvPr>
          <p:cNvSpPr/>
          <p:nvPr/>
        </p:nvSpPr>
        <p:spPr>
          <a:xfrm rot="5400000">
            <a:off x="7571169" y="718070"/>
            <a:ext cx="1902004" cy="3224859"/>
          </a:xfrm>
          <a:prstGeom prst="wedgeRoundRectCallout">
            <a:avLst/>
          </a:prstGeom>
          <a:noFill/>
          <a:ln w="57150">
            <a:solidFill>
              <a:srgbClr val="349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31">
            <a:extLst>
              <a:ext uri="{FF2B5EF4-FFF2-40B4-BE49-F238E27FC236}">
                <a16:creationId xmlns:a16="http://schemas.microsoft.com/office/drawing/2014/main" id="{5814743E-A03C-2923-7A22-BB7D6C427E64}"/>
              </a:ext>
            </a:extLst>
          </p:cNvPr>
          <p:cNvSpPr txBox="1"/>
          <p:nvPr/>
        </p:nvSpPr>
        <p:spPr>
          <a:xfrm>
            <a:off x="6909741" y="1295400"/>
            <a:ext cx="2920059" cy="176009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Did the job finish or crash midway? 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Did it run, or just queued and failed before starting?</a:t>
            </a:r>
          </a:p>
        </p:txBody>
      </p:sp>
    </p:spTree>
    <p:extLst>
      <p:ext uri="{BB962C8B-B14F-4D97-AF65-F5344CB8AC3E}">
        <p14:creationId xmlns:p14="http://schemas.microsoft.com/office/powerpoint/2010/main" val="2859953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619-7883-AB59-9195-C44DE49B1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CE88E-8F0E-8E04-F22E-7CEE9DA5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B851210-E102-B237-CE74-2EC872D410F7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View Historical Job Info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140FC8D2-2829-F656-01BD-F5B80F688C27}"/>
              </a:ext>
            </a:extLst>
          </p:cNvPr>
          <p:cNvSpPr txBox="1"/>
          <p:nvPr/>
        </p:nvSpPr>
        <p:spPr>
          <a:xfrm>
            <a:off x="519846" y="1136623"/>
            <a:ext cx="201168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options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CF3C11A1-B043-3A90-3661-3FFE2EED12A0}"/>
              </a:ext>
            </a:extLst>
          </p:cNvPr>
          <p:cNvSpPr txBox="1"/>
          <p:nvPr/>
        </p:nvSpPr>
        <p:spPr>
          <a:xfrm>
            <a:off x="420910" y="1197408"/>
            <a:ext cx="6943725" cy="9291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Check back on usage statistics of previous jobs.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By default, only checks all jobs from the start of the current day</a:t>
            </a:r>
          </a:p>
        </p:txBody>
      </p:sp>
      <p:sp>
        <p:nvSpPr>
          <p:cNvPr id="15" name="object 30">
            <a:extLst>
              <a:ext uri="{FF2B5EF4-FFF2-40B4-BE49-F238E27FC236}">
                <a16:creationId xmlns:a16="http://schemas.microsoft.com/office/drawing/2014/main" id="{7B944599-522E-CC8F-7BE5-F8D71245B35E}"/>
              </a:ext>
            </a:extLst>
          </p:cNvPr>
          <p:cNvSpPr txBox="1"/>
          <p:nvPr/>
        </p:nvSpPr>
        <p:spPr>
          <a:xfrm>
            <a:off x="519846" y="2362200"/>
            <a:ext cx="502920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</a:rPr>
              <a:t>--format=var_1,var_2, ... ,</a:t>
            </a:r>
            <a:r>
              <a:rPr lang="en-US" i="1" spc="-10" dirty="0" err="1">
                <a:solidFill>
                  <a:srgbClr val="C00000"/>
                </a:solidFill>
                <a:latin typeface="Consolas"/>
              </a:rPr>
              <a:t>var_N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EC60457-1198-1897-18DD-726E81CB1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34990"/>
              </p:ext>
            </p:extLst>
          </p:nvPr>
        </p:nvGraphicFramePr>
        <p:xfrm>
          <a:off x="5903772" y="2514600"/>
          <a:ext cx="5983428" cy="3200400"/>
        </p:xfrm>
        <a:graphic>
          <a:graphicData uri="http://schemas.openxmlformats.org/drawingml/2006/table">
            <a:tbl>
              <a:tblPr firstRow="1" bandRow="1"/>
              <a:tblGrid>
                <a:gridCol w="1467634">
                  <a:extLst>
                    <a:ext uri="{9D8B030D-6E8A-4147-A177-3AD203B41FA5}">
                      <a16:colId xmlns:a16="http://schemas.microsoft.com/office/drawing/2014/main" val="4192813783"/>
                    </a:ext>
                  </a:extLst>
                </a:gridCol>
                <a:gridCol w="4515794">
                  <a:extLst>
                    <a:ext uri="{9D8B030D-6E8A-4147-A177-3AD203B41FA5}">
                      <a16:colId xmlns:a16="http://schemas.microsoft.com/office/drawing/2014/main" val="1871612286"/>
                    </a:ext>
                  </a:extLst>
                </a:gridCol>
              </a:tblGrid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1800" b="1" kern="120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15608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15608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269"/>
                  </a:ext>
                </a:extLst>
              </a:tr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account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156082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Account the job ran under.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156082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93078"/>
                  </a:ext>
                </a:extLst>
              </a:tr>
              <a:tr h="361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elapsed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Jobs elapsed time formatted as DD-HH:MM:SS.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673645"/>
                  </a:ext>
                </a:extLst>
              </a:tr>
              <a:tr h="361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exitcode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The exit code returned by the job script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048368"/>
                  </a:ext>
                </a:extLst>
              </a:tr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jobid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The id of the Job.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785865"/>
                  </a:ext>
                </a:extLst>
              </a:tr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jobname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The name of the Job.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29870"/>
                  </a:ext>
                </a:extLst>
              </a:tr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ntasks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Number of tasks in a job.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061666"/>
                  </a:ext>
                </a:extLst>
              </a:tr>
              <a:tr h="355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</a:rPr>
                        <a:t>reqmem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rgbClr val="15608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Required amount of memory for a job.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rgbClr val="15608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86469"/>
                  </a:ext>
                </a:extLst>
              </a:tr>
            </a:tbl>
          </a:graphicData>
        </a:graphic>
      </p:graphicFrame>
      <p:sp>
        <p:nvSpPr>
          <p:cNvPr id="17" name="object 30">
            <a:extLst>
              <a:ext uri="{FF2B5EF4-FFF2-40B4-BE49-F238E27FC236}">
                <a16:creationId xmlns:a16="http://schemas.microsoft.com/office/drawing/2014/main" id="{A5AF509B-7565-F4D5-8623-E47EE8031970}"/>
              </a:ext>
            </a:extLst>
          </p:cNvPr>
          <p:cNvSpPr txBox="1"/>
          <p:nvPr/>
        </p:nvSpPr>
        <p:spPr>
          <a:xfrm>
            <a:off x="519846" y="3058501"/>
            <a:ext cx="338328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</a:rPr>
              <a:t>-</a:t>
            </a:r>
            <a:r>
              <a:rPr lang="nl-NL" i="1" spc="-10" dirty="0">
                <a:solidFill>
                  <a:srgbClr val="C00000"/>
                </a:solidFill>
                <a:latin typeface="Consolas"/>
                <a:sym typeface="Consolas"/>
              </a:rPr>
              <a:t>-start=MM/DD/YYYY</a:t>
            </a:r>
            <a:endParaRPr lang="nl-NL" i="1" spc="-10" dirty="0">
              <a:solidFill>
                <a:srgbClr val="C00000"/>
              </a:solidFill>
              <a:latin typeface="Consolas"/>
              <a:sym typeface="Arial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6213F675-3A97-EE24-21B5-1A4ADD999F75}"/>
              </a:ext>
            </a:extLst>
          </p:cNvPr>
          <p:cNvSpPr txBox="1"/>
          <p:nvPr/>
        </p:nvSpPr>
        <p:spPr>
          <a:xfrm>
            <a:off x="519846" y="3759335"/>
            <a:ext cx="265176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</a:rPr>
              <a:t>-j</a:t>
            </a:r>
            <a:r>
              <a:rPr i="1" spc="-10" dirty="0">
                <a:solidFill>
                  <a:srgbClr val="C00000"/>
                </a:solidFill>
                <a:latin typeface="Consolas"/>
              </a:rPr>
              <a:t> </a:t>
            </a:r>
            <a:r>
              <a:rPr lang="en-US" i="1" spc="-10" dirty="0" err="1">
                <a:solidFill>
                  <a:srgbClr val="C00000"/>
                </a:solidFill>
                <a:latin typeface="Consolas"/>
                <a:cs typeface="Consolas"/>
              </a:rPr>
              <a:t>job_id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5403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F27B-AA24-6167-7434-759C8318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81B8F-65C0-F3A8-265F-9F2330EE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E0A14E9-C9DB-7720-FE44-B0758E0B3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/>
              <a:t>After a Job Fails, Ask Yourself...</a:t>
            </a:r>
            <a:endParaRPr cap="small" spc="-75" dirty="0"/>
          </a:p>
        </p:txBody>
      </p:sp>
      <p:grpSp>
        <p:nvGrpSpPr>
          <p:cNvPr id="3" name="object 57">
            <a:extLst>
              <a:ext uri="{FF2B5EF4-FFF2-40B4-BE49-F238E27FC236}">
                <a16:creationId xmlns:a16="http://schemas.microsoft.com/office/drawing/2014/main" id="{FD05810C-A828-984E-DC9C-C61BE74C8849}"/>
              </a:ext>
            </a:extLst>
          </p:cNvPr>
          <p:cNvGrpSpPr/>
          <p:nvPr/>
        </p:nvGrpSpPr>
        <p:grpSpPr>
          <a:xfrm>
            <a:off x="805149" y="1694991"/>
            <a:ext cx="5568696" cy="768350"/>
            <a:chOff x="1386839" y="5782055"/>
            <a:chExt cx="5264150" cy="768350"/>
          </a:xfrm>
        </p:grpSpPr>
        <p:sp>
          <p:nvSpPr>
            <p:cNvPr id="4" name="object 58">
              <a:extLst>
                <a:ext uri="{FF2B5EF4-FFF2-40B4-BE49-F238E27FC236}">
                  <a16:creationId xmlns:a16="http://schemas.microsoft.com/office/drawing/2014/main" id="{60698712-7927-32A3-8931-46D5E61C8166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" name="object 59">
              <a:extLst>
                <a:ext uri="{FF2B5EF4-FFF2-40B4-BE49-F238E27FC236}">
                  <a16:creationId xmlns:a16="http://schemas.microsoft.com/office/drawing/2014/main" id="{7BA0E188-F894-35CF-0F5B-61A02CC78B81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EAFB231F-D3C3-C2A3-CE39-29F70C1C8171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8" name="object 61">
            <a:extLst>
              <a:ext uri="{FF2B5EF4-FFF2-40B4-BE49-F238E27FC236}">
                <a16:creationId xmlns:a16="http://schemas.microsoft.com/office/drawing/2014/main" id="{9A049F5D-0D09-8222-3450-0ECE0DA20E77}"/>
              </a:ext>
            </a:extLst>
          </p:cNvPr>
          <p:cNvSpPr txBox="1"/>
          <p:nvPr/>
        </p:nvSpPr>
        <p:spPr>
          <a:xfrm>
            <a:off x="1630904" y="1907539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What do I know about the failure?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" name="object 57">
            <a:extLst>
              <a:ext uri="{FF2B5EF4-FFF2-40B4-BE49-F238E27FC236}">
                <a16:creationId xmlns:a16="http://schemas.microsoft.com/office/drawing/2014/main" id="{070D0A26-4DF6-E4FF-6250-394DB1BD11EF}"/>
              </a:ext>
            </a:extLst>
          </p:cNvPr>
          <p:cNvGrpSpPr/>
          <p:nvPr/>
        </p:nvGrpSpPr>
        <p:grpSpPr>
          <a:xfrm>
            <a:off x="831849" y="2739389"/>
            <a:ext cx="5568696" cy="768350"/>
            <a:chOff x="1386839" y="5782055"/>
            <a:chExt cx="5264150" cy="768350"/>
          </a:xfrm>
        </p:grpSpPr>
        <p:sp>
          <p:nvSpPr>
            <p:cNvPr id="10" name="object 58">
              <a:extLst>
                <a:ext uri="{FF2B5EF4-FFF2-40B4-BE49-F238E27FC236}">
                  <a16:creationId xmlns:a16="http://schemas.microsoft.com/office/drawing/2014/main" id="{4B0F5854-E6D7-C3FE-9FBC-B15C7D3D7176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E529685E-8437-9C5E-2B70-274A8B79B3BC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rgbClr val="349F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2" name="object 60">
              <a:extLst>
                <a:ext uri="{FF2B5EF4-FFF2-40B4-BE49-F238E27FC236}">
                  <a16:creationId xmlns:a16="http://schemas.microsoft.com/office/drawing/2014/main" id="{B86344F2-04FC-3C1A-9D65-6D74118A03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object 61">
            <a:extLst>
              <a:ext uri="{FF2B5EF4-FFF2-40B4-BE49-F238E27FC236}">
                <a16:creationId xmlns:a16="http://schemas.microsoft.com/office/drawing/2014/main" id="{B2B5FF6B-21CE-48B0-6DFF-C63C8F5DE122}"/>
              </a:ext>
            </a:extLst>
          </p:cNvPr>
          <p:cNvSpPr txBox="1"/>
          <p:nvPr/>
        </p:nvSpPr>
        <p:spPr>
          <a:xfrm>
            <a:off x="1657605" y="2951937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latin typeface="Calibri"/>
                <a:cs typeface="Calibri"/>
              </a:rPr>
              <a:t>Did I get any error messages?</a:t>
            </a:r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19" name="object 57">
            <a:extLst>
              <a:ext uri="{FF2B5EF4-FFF2-40B4-BE49-F238E27FC236}">
                <a16:creationId xmlns:a16="http://schemas.microsoft.com/office/drawing/2014/main" id="{7B6A12F9-AD30-3186-2CEE-47B194097846}"/>
              </a:ext>
            </a:extLst>
          </p:cNvPr>
          <p:cNvGrpSpPr/>
          <p:nvPr/>
        </p:nvGrpSpPr>
        <p:grpSpPr>
          <a:xfrm>
            <a:off x="838200" y="3810000"/>
            <a:ext cx="5568696" cy="768350"/>
            <a:chOff x="1386839" y="5782055"/>
            <a:chExt cx="5264150" cy="768350"/>
          </a:xfrm>
        </p:grpSpPr>
        <p:sp>
          <p:nvSpPr>
            <p:cNvPr id="20" name="object 58">
              <a:extLst>
                <a:ext uri="{FF2B5EF4-FFF2-40B4-BE49-F238E27FC236}">
                  <a16:creationId xmlns:a16="http://schemas.microsoft.com/office/drawing/2014/main" id="{DF16C1DF-60A7-EF1C-D9BA-20762C6F82F2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3" name="object 59">
              <a:extLst>
                <a:ext uri="{FF2B5EF4-FFF2-40B4-BE49-F238E27FC236}">
                  <a16:creationId xmlns:a16="http://schemas.microsoft.com/office/drawing/2014/main" id="{4F60B9C5-6758-0AB0-AFCF-E0B743A4EB76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25" name="object 60">
              <a:extLst>
                <a:ext uri="{FF2B5EF4-FFF2-40B4-BE49-F238E27FC236}">
                  <a16:creationId xmlns:a16="http://schemas.microsoft.com/office/drawing/2014/main" id="{248BA483-6906-4911-4CDE-CF3D5FCC5ED7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7" name="object 61">
            <a:extLst>
              <a:ext uri="{FF2B5EF4-FFF2-40B4-BE49-F238E27FC236}">
                <a16:creationId xmlns:a16="http://schemas.microsoft.com/office/drawing/2014/main" id="{0AA4CD7D-7DAF-7AD5-4A14-82AA206673AC}"/>
              </a:ext>
            </a:extLst>
          </p:cNvPr>
          <p:cNvSpPr txBox="1"/>
          <p:nvPr/>
        </p:nvSpPr>
        <p:spPr>
          <a:xfrm>
            <a:off x="1663955" y="4022548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Was my job request realistic?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FF5034-2556-59E4-612B-76C78D95395B}"/>
              </a:ext>
            </a:extLst>
          </p:cNvPr>
          <p:cNvSpPr/>
          <p:nvPr/>
        </p:nvSpPr>
        <p:spPr>
          <a:xfrm rot="5400000">
            <a:off x="7571169" y="1784870"/>
            <a:ext cx="1902004" cy="3224859"/>
          </a:xfrm>
          <a:prstGeom prst="wedgeRoundRectCallout">
            <a:avLst/>
          </a:prstGeom>
          <a:noFill/>
          <a:ln w="57150">
            <a:solidFill>
              <a:srgbClr val="349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31">
            <a:extLst>
              <a:ext uri="{FF2B5EF4-FFF2-40B4-BE49-F238E27FC236}">
                <a16:creationId xmlns:a16="http://schemas.microsoft.com/office/drawing/2014/main" id="{A94995E9-A782-044C-B5D6-09841016B5BB}"/>
              </a:ext>
            </a:extLst>
          </p:cNvPr>
          <p:cNvSpPr txBox="1"/>
          <p:nvPr/>
        </p:nvSpPr>
        <p:spPr>
          <a:xfrm>
            <a:off x="6909741" y="2362200"/>
            <a:ext cx="2920059" cy="176009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Were there any module errors?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Was a file or command missing?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Any permission errors?</a:t>
            </a:r>
          </a:p>
        </p:txBody>
      </p:sp>
    </p:spTree>
    <p:extLst>
      <p:ext uri="{BB962C8B-B14F-4D97-AF65-F5344CB8AC3E}">
        <p14:creationId xmlns:p14="http://schemas.microsoft.com/office/powerpoint/2010/main" val="98420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8B81A-6970-4570-6A3D-B84228AE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6564-B105-C9FE-66F7-230D6D47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29</a:t>
            </a:fld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7537C9F-D1D0-F1C9-8CDA-2191A6CB1492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 The Logs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5DD38EE6-8BA4-ABB1-0E25-B1F29203373E}"/>
              </a:ext>
            </a:extLst>
          </p:cNvPr>
          <p:cNvSpPr txBox="1"/>
          <p:nvPr/>
        </p:nvSpPr>
        <p:spPr>
          <a:xfrm>
            <a:off x="457200" y="1641102"/>
            <a:ext cx="93726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Look for common issues like: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Module errors: command not found, module load failed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Missing files: No such file or directory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Permissions: Permission denied</a:t>
            </a:r>
          </a:p>
        </p:txBody>
      </p:sp>
      <p:sp>
        <p:nvSpPr>
          <p:cNvPr id="2" name="object 30">
            <a:extLst>
              <a:ext uri="{FF2B5EF4-FFF2-40B4-BE49-F238E27FC236}">
                <a16:creationId xmlns:a16="http://schemas.microsoft.com/office/drawing/2014/main" id="{4CA7CC49-8810-41FE-6067-0E857AD6764A}"/>
              </a:ext>
            </a:extLst>
          </p:cNvPr>
          <p:cNvSpPr txBox="1"/>
          <p:nvPr/>
        </p:nvSpPr>
        <p:spPr>
          <a:xfrm>
            <a:off x="533400" y="1219200"/>
            <a:ext cx="3429000" cy="586698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&gt;.out</a:t>
            </a:r>
            <a:b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</a:b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&gt;.err</a:t>
            </a:r>
          </a:p>
        </p:txBody>
      </p:sp>
    </p:spTree>
    <p:extLst>
      <p:ext uri="{BB962C8B-B14F-4D97-AF65-F5344CB8AC3E}">
        <p14:creationId xmlns:p14="http://schemas.microsoft.com/office/powerpoint/2010/main" val="381391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38" y="257521"/>
            <a:ext cx="65124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cap="small" dirty="0"/>
              <a:t>View The Slides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1796416" y="5441188"/>
            <a:ext cx="8185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70" dirty="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https://github.com/ResearchComputing/rmacc_2025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4587" y="1291705"/>
            <a:ext cx="3742825" cy="3742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9324" y="6421628"/>
            <a:ext cx="1073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767676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8F4F0-4889-8773-C8B3-9A148A72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806B9-393B-02D1-9564-F6B9EFEC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30</a:t>
            </a:fld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7E4C475-4977-961F-A1CC-0794B8B0B938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 The Logs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89C2C7A8-AC50-F023-9C36-48BA9272BC36}"/>
              </a:ext>
            </a:extLst>
          </p:cNvPr>
          <p:cNvSpPr txBox="1"/>
          <p:nvPr/>
        </p:nvSpPr>
        <p:spPr>
          <a:xfrm>
            <a:off x="457200" y="1641102"/>
            <a:ext cx="93726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Look for common issues like: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Module errors: command not found, module load failed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Missing files: No such file or directory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Permissions: Permission denied</a:t>
            </a:r>
          </a:p>
        </p:txBody>
      </p:sp>
      <p:sp>
        <p:nvSpPr>
          <p:cNvPr id="2" name="object 30">
            <a:extLst>
              <a:ext uri="{FF2B5EF4-FFF2-40B4-BE49-F238E27FC236}">
                <a16:creationId xmlns:a16="http://schemas.microsoft.com/office/drawing/2014/main" id="{11158690-717A-DCB2-F02D-9DE718DE8C0E}"/>
              </a:ext>
            </a:extLst>
          </p:cNvPr>
          <p:cNvSpPr txBox="1"/>
          <p:nvPr/>
        </p:nvSpPr>
        <p:spPr>
          <a:xfrm>
            <a:off x="533400" y="1219200"/>
            <a:ext cx="3429000" cy="586698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&gt;.out</a:t>
            </a:r>
            <a:b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</a:b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&gt;.err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E0F28AB-4FD4-34FC-5F6F-FADB22E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54897"/>
            <a:ext cx="6025437" cy="6357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CB8669-42DA-6BDB-D340-5EA63C3B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3200400"/>
            <a:ext cx="6025437" cy="8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0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CBDC-6FC2-4FAE-B002-AA98CC1A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8F08-A016-6840-01EF-517EDC37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31</a:t>
            </a:fld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7C40262-9AEA-03F1-287C-F5E0B70C5258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 The Logs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0C1CD43B-C04D-D4BD-ED76-8DB4BA0C753E}"/>
              </a:ext>
            </a:extLst>
          </p:cNvPr>
          <p:cNvSpPr txBox="1"/>
          <p:nvPr/>
        </p:nvSpPr>
        <p:spPr>
          <a:xfrm>
            <a:off x="457200" y="1641102"/>
            <a:ext cx="93726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Look for common issues like: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Module errors: command not found, module load failed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Missing files: No such file or directory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Permissions: Permission denied</a:t>
            </a:r>
          </a:p>
        </p:txBody>
      </p:sp>
      <p:sp>
        <p:nvSpPr>
          <p:cNvPr id="2" name="object 30">
            <a:extLst>
              <a:ext uri="{FF2B5EF4-FFF2-40B4-BE49-F238E27FC236}">
                <a16:creationId xmlns:a16="http://schemas.microsoft.com/office/drawing/2014/main" id="{5E388584-31AF-155A-3A34-4E4EDEF0C95F}"/>
              </a:ext>
            </a:extLst>
          </p:cNvPr>
          <p:cNvSpPr txBox="1"/>
          <p:nvPr/>
        </p:nvSpPr>
        <p:spPr>
          <a:xfrm>
            <a:off x="533400" y="1219200"/>
            <a:ext cx="3429000" cy="586698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&gt;.out</a:t>
            </a:r>
            <a:b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</a:b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&gt;.err</a:t>
            </a:r>
          </a:p>
        </p:txBody>
      </p:sp>
      <p:sp>
        <p:nvSpPr>
          <p:cNvPr id="3" name="object 31">
            <a:extLst>
              <a:ext uri="{FF2B5EF4-FFF2-40B4-BE49-F238E27FC236}">
                <a16:creationId xmlns:a16="http://schemas.microsoft.com/office/drawing/2014/main" id="{117E02AB-9F77-A747-7F53-AFCFC2BF706B}"/>
              </a:ext>
            </a:extLst>
          </p:cNvPr>
          <p:cNvSpPr txBox="1"/>
          <p:nvPr/>
        </p:nvSpPr>
        <p:spPr>
          <a:xfrm>
            <a:off x="457200" y="3546102"/>
            <a:ext cx="41910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-B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option will print the batch script of job if the job used one. If the job didn't have a script 'NONE' is output.</a:t>
            </a: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D91DA51A-B580-0A76-5DF1-4DDCD1C87CE4}"/>
              </a:ext>
            </a:extLst>
          </p:cNvPr>
          <p:cNvSpPr txBox="1"/>
          <p:nvPr/>
        </p:nvSpPr>
        <p:spPr>
          <a:xfrm>
            <a:off x="533400" y="3469902"/>
            <a:ext cx="265176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</a:rPr>
              <a:t>-j</a:t>
            </a:r>
            <a:r>
              <a:rPr i="1" spc="-10" dirty="0">
                <a:solidFill>
                  <a:srgbClr val="C00000"/>
                </a:solidFill>
                <a:latin typeface="Consolas"/>
              </a:rPr>
              <a:t> </a:t>
            </a:r>
            <a:r>
              <a:rPr lang="en-US" i="1" spc="-10" dirty="0" err="1">
                <a:solidFill>
                  <a:srgbClr val="C00000"/>
                </a:solidFill>
                <a:latin typeface="Consolas"/>
                <a:cs typeface="Consolas"/>
              </a:rPr>
              <a:t>job_id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 -B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68850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2714B-E27E-9F30-A8EA-21066434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0286B-2C82-CB03-86A2-B43F4DA8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32</a:t>
            </a:fld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175B1C9-4E9C-22FA-B8F0-4349C1605DD4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Check The Logs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5EEB3C16-9899-1518-1CD9-026329DD1ED6}"/>
              </a:ext>
            </a:extLst>
          </p:cNvPr>
          <p:cNvSpPr txBox="1"/>
          <p:nvPr/>
        </p:nvSpPr>
        <p:spPr>
          <a:xfrm>
            <a:off x="457200" y="1641102"/>
            <a:ext cx="93726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Look for common issues like: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Module errors: command not found, module load failed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Missing files: No such file or directory</a:t>
            </a:r>
          </a:p>
          <a:p>
            <a:pPr marL="316230">
              <a:spcBef>
                <a:spcPts val="5"/>
              </a:spcBef>
              <a:tabLst>
                <a:tab pos="602615" algn="l"/>
              </a:tabLst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❌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Permissions: Permission denied</a:t>
            </a:r>
          </a:p>
        </p:txBody>
      </p:sp>
      <p:sp>
        <p:nvSpPr>
          <p:cNvPr id="2" name="object 30">
            <a:extLst>
              <a:ext uri="{FF2B5EF4-FFF2-40B4-BE49-F238E27FC236}">
                <a16:creationId xmlns:a16="http://schemas.microsoft.com/office/drawing/2014/main" id="{B422A3F3-7EDD-FD55-56FC-7240F218479F}"/>
              </a:ext>
            </a:extLst>
          </p:cNvPr>
          <p:cNvSpPr txBox="1"/>
          <p:nvPr/>
        </p:nvSpPr>
        <p:spPr>
          <a:xfrm>
            <a:off x="533400" y="1219200"/>
            <a:ext cx="3429000" cy="586698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&gt;.out</a:t>
            </a:r>
            <a:b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</a:b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less 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slurm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-&lt;</a:t>
            </a: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job_id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&gt;.err</a:t>
            </a:r>
          </a:p>
        </p:txBody>
      </p:sp>
      <p:sp>
        <p:nvSpPr>
          <p:cNvPr id="3" name="object 31">
            <a:extLst>
              <a:ext uri="{FF2B5EF4-FFF2-40B4-BE49-F238E27FC236}">
                <a16:creationId xmlns:a16="http://schemas.microsoft.com/office/drawing/2014/main" id="{7DBA255D-D362-B804-27CC-1E23D586DBC8}"/>
              </a:ext>
            </a:extLst>
          </p:cNvPr>
          <p:cNvSpPr txBox="1"/>
          <p:nvPr/>
        </p:nvSpPr>
        <p:spPr>
          <a:xfrm>
            <a:off x="457200" y="3546102"/>
            <a:ext cx="41910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-B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option will print the batch script of job if the job used one. If the job didn't have a script 'NONE' is output.</a:t>
            </a: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CD1A858E-D3FE-E306-3834-0A2A90A6A86B}"/>
              </a:ext>
            </a:extLst>
          </p:cNvPr>
          <p:cNvSpPr txBox="1"/>
          <p:nvPr/>
        </p:nvSpPr>
        <p:spPr>
          <a:xfrm>
            <a:off x="533400" y="3469902"/>
            <a:ext cx="2651760" cy="309699"/>
          </a:xfrm>
          <a:prstGeom prst="rect">
            <a:avLst/>
          </a:prstGeom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sacct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</a:rPr>
              <a:t>-j</a:t>
            </a:r>
            <a:r>
              <a:rPr i="1" spc="-10" dirty="0">
                <a:solidFill>
                  <a:srgbClr val="C00000"/>
                </a:solidFill>
                <a:latin typeface="Consolas"/>
              </a:rPr>
              <a:t> </a:t>
            </a:r>
            <a:r>
              <a:rPr lang="en-US" i="1" spc="-10" dirty="0" err="1">
                <a:solidFill>
                  <a:srgbClr val="C00000"/>
                </a:solidFill>
                <a:latin typeface="Consolas"/>
                <a:cs typeface="Consolas"/>
              </a:rPr>
              <a:t>job_id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 -B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18B64E-0006-CB6A-C3D0-0A5BD630E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11" y="685800"/>
            <a:ext cx="4671958" cy="52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12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EC03-959D-E794-4F73-4986A6E8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4C20F-DCD4-0616-CE70-320710A4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33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D3E7DEB-B5DD-F574-32EE-6BEA25079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dirty="0"/>
              <a:t>After a Job Fails, Ask Yourself...</a:t>
            </a:r>
            <a:endParaRPr cap="small" spc="-75" dirty="0"/>
          </a:p>
        </p:txBody>
      </p:sp>
      <p:grpSp>
        <p:nvGrpSpPr>
          <p:cNvPr id="3" name="object 57">
            <a:extLst>
              <a:ext uri="{FF2B5EF4-FFF2-40B4-BE49-F238E27FC236}">
                <a16:creationId xmlns:a16="http://schemas.microsoft.com/office/drawing/2014/main" id="{89851120-F7AB-756C-B2BD-221CA814DD9F}"/>
              </a:ext>
            </a:extLst>
          </p:cNvPr>
          <p:cNvGrpSpPr/>
          <p:nvPr/>
        </p:nvGrpSpPr>
        <p:grpSpPr>
          <a:xfrm>
            <a:off x="805149" y="1694991"/>
            <a:ext cx="5568696" cy="768350"/>
            <a:chOff x="1386839" y="5782055"/>
            <a:chExt cx="5264150" cy="768350"/>
          </a:xfrm>
        </p:grpSpPr>
        <p:sp>
          <p:nvSpPr>
            <p:cNvPr id="4" name="object 58">
              <a:extLst>
                <a:ext uri="{FF2B5EF4-FFF2-40B4-BE49-F238E27FC236}">
                  <a16:creationId xmlns:a16="http://schemas.microsoft.com/office/drawing/2014/main" id="{90F84B63-4C79-AD85-6695-1F1283BCD683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6" name="object 59">
              <a:extLst>
                <a:ext uri="{FF2B5EF4-FFF2-40B4-BE49-F238E27FC236}">
                  <a16:creationId xmlns:a16="http://schemas.microsoft.com/office/drawing/2014/main" id="{FC5C2362-375A-37B3-B6F9-4E355CDC1B22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60FD1FFD-4331-E83E-7F88-B08BA1125F21}"/>
                </a:ext>
              </a:extLst>
            </p:cNvPr>
            <p:cNvPicPr/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8" name="object 61">
            <a:extLst>
              <a:ext uri="{FF2B5EF4-FFF2-40B4-BE49-F238E27FC236}">
                <a16:creationId xmlns:a16="http://schemas.microsoft.com/office/drawing/2014/main" id="{C717F4EC-E23C-F785-5237-9A9C0FE57C85}"/>
              </a:ext>
            </a:extLst>
          </p:cNvPr>
          <p:cNvSpPr txBox="1"/>
          <p:nvPr/>
        </p:nvSpPr>
        <p:spPr>
          <a:xfrm>
            <a:off x="1630904" y="1907539"/>
            <a:ext cx="422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What do I know about the failure?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9" name="object 57">
            <a:extLst>
              <a:ext uri="{FF2B5EF4-FFF2-40B4-BE49-F238E27FC236}">
                <a16:creationId xmlns:a16="http://schemas.microsoft.com/office/drawing/2014/main" id="{963F5E22-0308-9E17-2653-CC9679F670E6}"/>
              </a:ext>
            </a:extLst>
          </p:cNvPr>
          <p:cNvGrpSpPr/>
          <p:nvPr/>
        </p:nvGrpSpPr>
        <p:grpSpPr>
          <a:xfrm>
            <a:off x="831849" y="2739389"/>
            <a:ext cx="5568696" cy="768350"/>
            <a:chOff x="1386839" y="5782055"/>
            <a:chExt cx="5264150" cy="768350"/>
          </a:xfrm>
        </p:grpSpPr>
        <p:sp>
          <p:nvSpPr>
            <p:cNvPr id="10" name="object 58">
              <a:extLst>
                <a:ext uri="{FF2B5EF4-FFF2-40B4-BE49-F238E27FC236}">
                  <a16:creationId xmlns:a16="http://schemas.microsoft.com/office/drawing/2014/main" id="{2CE24AA8-6F16-C2F1-758B-0DB3C600F8C1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F34DA9A5-E225-68CB-6488-22AE46F39E0D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12" name="object 60">
              <a:extLst>
                <a:ext uri="{FF2B5EF4-FFF2-40B4-BE49-F238E27FC236}">
                  <a16:creationId xmlns:a16="http://schemas.microsoft.com/office/drawing/2014/main" id="{EAEBDE1B-6641-BC56-78C6-260A81F24F97}"/>
                </a:ext>
              </a:extLst>
            </p:cNvPr>
            <p:cNvPicPr/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3" name="object 61">
            <a:extLst>
              <a:ext uri="{FF2B5EF4-FFF2-40B4-BE49-F238E27FC236}">
                <a16:creationId xmlns:a16="http://schemas.microsoft.com/office/drawing/2014/main" id="{636F8B1E-2C71-D13A-DC91-ADA90EE4C51D}"/>
              </a:ext>
            </a:extLst>
          </p:cNvPr>
          <p:cNvSpPr txBox="1"/>
          <p:nvPr/>
        </p:nvSpPr>
        <p:spPr>
          <a:xfrm>
            <a:off x="1657605" y="2951937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Did I get any error messages?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19" name="object 57">
            <a:extLst>
              <a:ext uri="{FF2B5EF4-FFF2-40B4-BE49-F238E27FC236}">
                <a16:creationId xmlns:a16="http://schemas.microsoft.com/office/drawing/2014/main" id="{5767C8EA-D0D7-0851-8BAB-2E08E4E94C39}"/>
              </a:ext>
            </a:extLst>
          </p:cNvPr>
          <p:cNvGrpSpPr/>
          <p:nvPr/>
        </p:nvGrpSpPr>
        <p:grpSpPr>
          <a:xfrm>
            <a:off x="838200" y="3810000"/>
            <a:ext cx="5568696" cy="768350"/>
            <a:chOff x="1386839" y="5782055"/>
            <a:chExt cx="5264150" cy="768350"/>
          </a:xfrm>
        </p:grpSpPr>
        <p:sp>
          <p:nvSpPr>
            <p:cNvPr id="20" name="object 58">
              <a:extLst>
                <a:ext uri="{FF2B5EF4-FFF2-40B4-BE49-F238E27FC236}">
                  <a16:creationId xmlns:a16="http://schemas.microsoft.com/office/drawing/2014/main" id="{D0DB0907-066B-6937-E095-59864FFE9804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5102859" y="0"/>
                  </a:moveTo>
                  <a:lnTo>
                    <a:pt x="121411" y="0"/>
                  </a:lnTo>
                  <a:lnTo>
                    <a:pt x="74152" y="9540"/>
                  </a:lnTo>
                  <a:lnTo>
                    <a:pt x="35559" y="35559"/>
                  </a:lnTo>
                  <a:lnTo>
                    <a:pt x="9540" y="74152"/>
                  </a:lnTo>
                  <a:lnTo>
                    <a:pt x="0" y="121411"/>
                  </a:lnTo>
                  <a:lnTo>
                    <a:pt x="0" y="607059"/>
                  </a:lnTo>
                  <a:lnTo>
                    <a:pt x="9540" y="654319"/>
                  </a:lnTo>
                  <a:lnTo>
                    <a:pt x="35559" y="692911"/>
                  </a:lnTo>
                  <a:lnTo>
                    <a:pt x="74152" y="718931"/>
                  </a:lnTo>
                  <a:lnTo>
                    <a:pt x="121411" y="728471"/>
                  </a:lnTo>
                  <a:lnTo>
                    <a:pt x="5102859" y="728471"/>
                  </a:lnTo>
                  <a:lnTo>
                    <a:pt x="5150119" y="718931"/>
                  </a:lnTo>
                  <a:lnTo>
                    <a:pt x="5188711" y="692911"/>
                  </a:lnTo>
                  <a:lnTo>
                    <a:pt x="5214731" y="654319"/>
                  </a:lnTo>
                  <a:lnTo>
                    <a:pt x="5224272" y="607059"/>
                  </a:lnTo>
                  <a:lnTo>
                    <a:pt x="5224272" y="121411"/>
                  </a:lnTo>
                  <a:lnTo>
                    <a:pt x="5214731" y="74152"/>
                  </a:lnTo>
                  <a:lnTo>
                    <a:pt x="5188712" y="35559"/>
                  </a:lnTo>
                  <a:lnTo>
                    <a:pt x="5150119" y="9540"/>
                  </a:lnTo>
                  <a:lnTo>
                    <a:pt x="5102859" y="0"/>
                  </a:lnTo>
                  <a:close/>
                </a:path>
              </a:pathLst>
            </a:custGeom>
            <a:solidFill>
              <a:srgbClr val="ACDFE6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23" name="object 59">
              <a:extLst>
                <a:ext uri="{FF2B5EF4-FFF2-40B4-BE49-F238E27FC236}">
                  <a16:creationId xmlns:a16="http://schemas.microsoft.com/office/drawing/2014/main" id="{DB2077C2-22CD-96D6-8CA6-DF3C202F41E4}"/>
                </a:ext>
              </a:extLst>
            </p:cNvPr>
            <p:cNvSpPr/>
            <p:nvPr/>
          </p:nvSpPr>
          <p:spPr>
            <a:xfrm>
              <a:off x="1406651" y="5801867"/>
              <a:ext cx="5224780" cy="728980"/>
            </a:xfrm>
            <a:custGeom>
              <a:avLst/>
              <a:gdLst/>
              <a:ahLst/>
              <a:cxnLst/>
              <a:rect l="l" t="t" r="r" b="b"/>
              <a:pathLst>
                <a:path w="5224780" h="728979">
                  <a:moveTo>
                    <a:pt x="0" y="121411"/>
                  </a:moveTo>
                  <a:lnTo>
                    <a:pt x="9540" y="74152"/>
                  </a:lnTo>
                  <a:lnTo>
                    <a:pt x="35559" y="35559"/>
                  </a:lnTo>
                  <a:lnTo>
                    <a:pt x="74152" y="9540"/>
                  </a:lnTo>
                  <a:lnTo>
                    <a:pt x="121411" y="0"/>
                  </a:lnTo>
                  <a:lnTo>
                    <a:pt x="5102859" y="0"/>
                  </a:lnTo>
                  <a:lnTo>
                    <a:pt x="5150119" y="9540"/>
                  </a:lnTo>
                  <a:lnTo>
                    <a:pt x="5188712" y="35559"/>
                  </a:lnTo>
                  <a:lnTo>
                    <a:pt x="5214731" y="74152"/>
                  </a:lnTo>
                  <a:lnTo>
                    <a:pt x="5224272" y="121411"/>
                  </a:lnTo>
                  <a:lnTo>
                    <a:pt x="5224272" y="607059"/>
                  </a:lnTo>
                  <a:lnTo>
                    <a:pt x="5214731" y="654319"/>
                  </a:lnTo>
                  <a:lnTo>
                    <a:pt x="5188711" y="692911"/>
                  </a:lnTo>
                  <a:lnTo>
                    <a:pt x="5150119" y="718931"/>
                  </a:lnTo>
                  <a:lnTo>
                    <a:pt x="5102859" y="728471"/>
                  </a:lnTo>
                  <a:lnTo>
                    <a:pt x="121411" y="728471"/>
                  </a:lnTo>
                  <a:lnTo>
                    <a:pt x="74152" y="718931"/>
                  </a:lnTo>
                  <a:lnTo>
                    <a:pt x="35559" y="692911"/>
                  </a:lnTo>
                  <a:lnTo>
                    <a:pt x="9540" y="654319"/>
                  </a:lnTo>
                  <a:lnTo>
                    <a:pt x="0" y="607059"/>
                  </a:lnTo>
                  <a:lnTo>
                    <a:pt x="0" y="121411"/>
                  </a:lnTo>
                  <a:close/>
                </a:path>
              </a:pathLst>
            </a:custGeom>
            <a:ln w="39624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Aptos" panose="02110004020202020204"/>
              </a:endParaRPr>
            </a:p>
          </p:txBody>
        </p:sp>
        <p:pic>
          <p:nvPicPr>
            <p:cNvPr id="25" name="object 60">
              <a:extLst>
                <a:ext uri="{FF2B5EF4-FFF2-40B4-BE49-F238E27FC236}">
                  <a16:creationId xmlns:a16="http://schemas.microsoft.com/office/drawing/2014/main" id="{D7925409-DF05-3C9D-C100-4F841ADA920D}"/>
                </a:ext>
              </a:extLst>
            </p:cNvPr>
            <p:cNvPicPr/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69135" y="5870447"/>
              <a:ext cx="612648" cy="6126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7" name="object 61">
            <a:extLst>
              <a:ext uri="{FF2B5EF4-FFF2-40B4-BE49-F238E27FC236}">
                <a16:creationId xmlns:a16="http://schemas.microsoft.com/office/drawing/2014/main" id="{F5171AF2-2F22-4170-28D1-0AF6016CB8F1}"/>
              </a:ext>
            </a:extLst>
          </p:cNvPr>
          <p:cNvSpPr txBox="1"/>
          <p:nvPr/>
        </p:nvSpPr>
        <p:spPr>
          <a:xfrm>
            <a:off x="1663955" y="4022548"/>
            <a:ext cx="4222750" cy="329565"/>
          </a:xfrm>
          <a:prstGeom prst="rect">
            <a:avLst/>
          </a:prstGeom>
          <a:ln>
            <a:noFill/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2000" b="1" dirty="0">
                <a:latin typeface="Calibri"/>
                <a:cs typeface="Calibri"/>
              </a:rPr>
              <a:t> Was my job request realistic?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E60096-1E28-8560-B602-D8C3B074CF8C}"/>
              </a:ext>
            </a:extLst>
          </p:cNvPr>
          <p:cNvSpPr/>
          <p:nvPr/>
        </p:nvSpPr>
        <p:spPr>
          <a:xfrm rot="5400000">
            <a:off x="7190168" y="3303969"/>
            <a:ext cx="2664006" cy="3224859"/>
          </a:xfrm>
          <a:prstGeom prst="wedgeRoundRectCallout">
            <a:avLst/>
          </a:prstGeom>
          <a:noFill/>
          <a:ln w="57150">
            <a:solidFill>
              <a:srgbClr val="349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ject 31">
            <a:extLst>
              <a:ext uri="{FF2B5EF4-FFF2-40B4-BE49-F238E27FC236}">
                <a16:creationId xmlns:a16="http://schemas.microsoft.com/office/drawing/2014/main" id="{06B75702-F255-CA0F-2977-F752CF956DD0}"/>
              </a:ext>
            </a:extLst>
          </p:cNvPr>
          <p:cNvSpPr txBox="1"/>
          <p:nvPr/>
        </p:nvSpPr>
        <p:spPr>
          <a:xfrm>
            <a:off x="6909741" y="3500298"/>
            <a:ext cx="2920059" cy="2591094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Did I request too much memory, time, or CPUs?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Was the partition selected available and ready for my job? 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Did my job use the resources I requested efficiently?</a:t>
            </a:r>
          </a:p>
        </p:txBody>
      </p:sp>
    </p:spTree>
    <p:extLst>
      <p:ext uri="{BB962C8B-B14F-4D97-AF65-F5344CB8AC3E}">
        <p14:creationId xmlns:p14="http://schemas.microsoft.com/office/powerpoint/2010/main" val="290071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942D-0FDF-7E33-C393-FB43CB2D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C8137-CF3B-84C6-0A2D-FAD1DBE4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34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66AB576F-E9F8-A4B1-E484-00469A823C2A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Cluster State and Partition Details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CCE067E8-5DD6-D621-899C-DA87D6C4B120}"/>
              </a:ext>
            </a:extLst>
          </p:cNvPr>
          <p:cNvSpPr txBox="1"/>
          <p:nvPr/>
        </p:nvSpPr>
        <p:spPr>
          <a:xfrm>
            <a:off x="685800" y="1088741"/>
            <a:ext cx="2133600" cy="309699"/>
          </a:xfrm>
          <a:prstGeom prst="rect">
            <a:avLst/>
          </a:prstGeom>
          <a:noFill/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sinfo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options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EE4D6F17-0688-7763-7AF9-A85EEB969DF6}"/>
              </a:ext>
            </a:extLst>
          </p:cNvPr>
          <p:cNvSpPr txBox="1"/>
          <p:nvPr/>
        </p:nvSpPr>
        <p:spPr>
          <a:xfrm>
            <a:off x="685800" y="1143000"/>
            <a:ext cx="6943725" cy="652102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A quick way to check the cluster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92AC7B-5EED-1A5E-5DF1-FDA0C176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63412"/>
            <a:ext cx="6908956" cy="27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0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9D3D-2532-46B2-0C8D-4E3BD7106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C46A8-268D-5FB7-0961-245B5BF2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35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7D658CD-E0F8-1BDD-88C1-3B91FD678359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Cluster State and Partition Details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773C9F21-F603-A1A6-17EE-82BCE1214FF1}"/>
              </a:ext>
            </a:extLst>
          </p:cNvPr>
          <p:cNvSpPr txBox="1"/>
          <p:nvPr/>
        </p:nvSpPr>
        <p:spPr>
          <a:xfrm>
            <a:off x="685800" y="1088741"/>
            <a:ext cx="2133600" cy="309699"/>
          </a:xfrm>
          <a:prstGeom prst="rect">
            <a:avLst/>
          </a:prstGeom>
          <a:noFill/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sinfo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>
                <a:solidFill>
                  <a:srgbClr val="C00000"/>
                </a:solidFill>
                <a:latin typeface="Consolas"/>
                <a:cs typeface="Consolas"/>
              </a:rPr>
              <a:t>options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6F9CAA4C-41DC-F364-BCF9-0C43DE2188B8}"/>
              </a:ext>
            </a:extLst>
          </p:cNvPr>
          <p:cNvSpPr txBox="1"/>
          <p:nvPr/>
        </p:nvSpPr>
        <p:spPr>
          <a:xfrm>
            <a:off x="685800" y="1143000"/>
            <a:ext cx="6943725" cy="652102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A quick way to check the cluster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909AD-B103-2359-000B-97397A86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2" y="2069422"/>
            <a:ext cx="6908956" cy="273117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517DB1-D1FD-A063-359B-1A5708BFDA16}"/>
              </a:ext>
            </a:extLst>
          </p:cNvPr>
          <p:cNvSpPr/>
          <p:nvPr/>
        </p:nvSpPr>
        <p:spPr>
          <a:xfrm>
            <a:off x="3291690" y="2313681"/>
            <a:ext cx="670710" cy="248691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6" name="object 35">
            <a:extLst>
              <a:ext uri="{FF2B5EF4-FFF2-40B4-BE49-F238E27FC236}">
                <a16:creationId xmlns:a16="http://schemas.microsoft.com/office/drawing/2014/main" id="{AF74CD26-A53D-597F-0ED7-E9388CE36BD0}"/>
              </a:ext>
            </a:extLst>
          </p:cNvPr>
          <p:cNvGraphicFramePr>
            <a:graphicFrameLocks noGrp="1"/>
          </p:cNvGraphicFramePr>
          <p:nvPr/>
        </p:nvGraphicFramePr>
        <p:xfrm>
          <a:off x="7315200" y="2438400"/>
          <a:ext cx="4724400" cy="3886579"/>
        </p:xfrm>
        <a:graphic>
          <a:graphicData uri="http://schemas.openxmlformats.org/drawingml/2006/table">
            <a:tbl>
              <a:tblPr bandRow="1"/>
              <a:tblGrid>
                <a:gridCol w="86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2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800" b="1" spc="-10" dirty="0"/>
                        <a:t>idle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dirty="0"/>
                        <a:t>Node is up and fully available for job scheduling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6350" algn="l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800" b="1" spc="-10" dirty="0" err="1"/>
                        <a:t>alloc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spc="-10" dirty="0"/>
                        <a:t>Node is fully allocated to one or more running jobs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8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7620" algn="l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lang="en-US" sz="1800" b="1" kern="1200" spc="-1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mix</a:t>
                      </a:r>
                      <a:endParaRPr sz="1800" b="1" kern="1200" spc="-1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800" dirty="0"/>
                        <a:t>Node is partially allocated – some CPUs in use, others still available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8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en-US" sz="1800" b="1" kern="1200" spc="-1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drain*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lang="en-US" sz="1800" dirty="0"/>
                        <a:t>Node is in a failed state and draining.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kern="1200" spc="-1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resv</a:t>
                      </a:r>
                      <a:endParaRPr sz="1800" b="1" kern="1200" spc="-1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 is reserved (e.g., for specific users, groups, or jobs)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88631"/>
                  </a:ext>
                </a:extLst>
              </a:tr>
              <a:tr h="602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5715" algn="l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lang="en-US" sz="1800" b="1" kern="1200" spc="-1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</a:t>
                      </a:r>
                      <a:endParaRPr sz="1800" b="1" kern="1200" spc="-1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dirty="0"/>
                        <a:t>Node is offline or unreachable</a:t>
                      </a:r>
                      <a:endParaRPr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AC07095-B232-6C6E-B904-359DA482C0F7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16200000" flipH="1">
            <a:off x="6589862" y="-649137"/>
            <a:ext cx="124719" cy="6050355"/>
          </a:xfrm>
          <a:prstGeom prst="bentConnector3">
            <a:avLst>
              <a:gd name="adj1" fmla="val -33345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56831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D500-8AD5-215E-CBEA-19AF6D91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4EF9-0A3A-CF28-D2A7-153F80AA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36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38340DD0-4C00-D96E-2739-28082D2E1E2B}"/>
              </a:ext>
            </a:extLst>
          </p:cNvPr>
          <p:cNvSpPr txBox="1">
            <a:spLocks/>
          </p:cNvSpPr>
          <p:nvPr/>
        </p:nvSpPr>
        <p:spPr>
          <a:xfrm>
            <a:off x="430091" y="230386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Job Efficiency Summary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059B3DA7-BC9F-7D42-9E4B-C1FACAF35229}"/>
              </a:ext>
            </a:extLst>
          </p:cNvPr>
          <p:cNvSpPr txBox="1"/>
          <p:nvPr/>
        </p:nvSpPr>
        <p:spPr>
          <a:xfrm>
            <a:off x="685800" y="1088741"/>
            <a:ext cx="2133600" cy="309699"/>
          </a:xfrm>
          <a:prstGeom prst="rect">
            <a:avLst/>
          </a:prstGeom>
          <a:noFill/>
          <a:ln w="27431">
            <a:solidFill>
              <a:srgbClr val="5B9B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spcBef>
                <a:spcPts val="254"/>
              </a:spcBef>
            </a:pPr>
            <a:r>
              <a:rPr lang="en-US" b="1" dirty="0" err="1">
                <a:solidFill>
                  <a:prstClr val="black"/>
                </a:solidFill>
                <a:latin typeface="Consolas"/>
                <a:cs typeface="Consolas"/>
              </a:rPr>
              <a:t>seff</a:t>
            </a:r>
            <a:r>
              <a:rPr lang="en-US" b="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i="1" spc="-10" dirty="0" err="1">
                <a:solidFill>
                  <a:srgbClr val="C00000"/>
                </a:solidFill>
                <a:latin typeface="Consolas"/>
                <a:cs typeface="Consolas"/>
              </a:rPr>
              <a:t>job_id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61DC31AC-E104-D044-0960-256230A63EAA}"/>
              </a:ext>
            </a:extLst>
          </p:cNvPr>
          <p:cNvSpPr txBox="1"/>
          <p:nvPr/>
        </p:nvSpPr>
        <p:spPr>
          <a:xfrm>
            <a:off x="609600" y="1250135"/>
            <a:ext cx="9982200" cy="652102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This command is used to display the information about the job's CPU and memory utilization.</a:t>
            </a: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1F18CF85-F538-E2FE-D881-379B46024D43}"/>
              </a:ext>
            </a:extLst>
          </p:cNvPr>
          <p:cNvSpPr txBox="1"/>
          <p:nvPr/>
        </p:nvSpPr>
        <p:spPr>
          <a:xfrm>
            <a:off x="609600" y="1524000"/>
            <a:ext cx="9753600" cy="9291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Gives users feedback on how well their job used the requested resources.</a:t>
            </a: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Efficiency statistics are only available for jobs that have completed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46DE81-F163-2484-BAFA-2701296A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52" y="2667000"/>
            <a:ext cx="4801648" cy="2948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0B5750-C975-0424-2C7F-18549EF0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667000"/>
            <a:ext cx="4786041" cy="29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15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8FFE3-C661-CF32-EEE8-3D47E954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5EAD7-A36B-2173-3857-6438560E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37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FCCBC96A-5CEC-EC8C-5A84-CBBBBF4C0A4B}"/>
              </a:ext>
            </a:extLst>
          </p:cNvPr>
          <p:cNvSpPr txBox="1">
            <a:spLocks/>
          </p:cNvSpPr>
          <p:nvPr/>
        </p:nvSpPr>
        <p:spPr>
          <a:xfrm>
            <a:off x="3398520" y="2247267"/>
            <a:ext cx="521208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small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418733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E5B-BA59-E85E-C3C1-3208F9122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6555AC-F775-46B0-DD51-A0B31E575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06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Logging </a:t>
            </a:r>
            <a:r>
              <a:rPr lang="en-US" cap="small" dirty="0">
                <a:solidFill>
                  <a:sysClr val="windowText" lastClr="000000"/>
                </a:solidFill>
                <a:latin typeface="Aptos Display" panose="02110004020202020204"/>
              </a:rPr>
              <a:t>Into Research Computing</a:t>
            </a:r>
            <a:endParaRPr kumimoji="0" lang="en-US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AACBDA-AEDA-E57C-8175-948A525FBC0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6002337" y="6452265"/>
            <a:ext cx="18732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US" spc="-25" smtClean="0"/>
              <a:pPr marL="12700">
                <a:lnSpc>
                  <a:spcPct val="100000"/>
                </a:lnSpc>
                <a:spcBef>
                  <a:spcPts val="25"/>
                </a:spcBef>
              </a:pPr>
              <a:t>38</a:t>
            </a:fld>
            <a:endParaRPr spc="-2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2BE343-D690-D356-C37E-ABF2C5683421}"/>
              </a:ext>
            </a:extLst>
          </p:cNvPr>
          <p:cNvSpPr txBox="1"/>
          <p:nvPr/>
        </p:nvSpPr>
        <p:spPr>
          <a:xfrm>
            <a:off x="1066800" y="1600200"/>
            <a:ext cx="9448800" cy="3236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46555">
              <a:lnSpc>
                <a:spcPct val="125000"/>
              </a:lnSpc>
              <a:spcBef>
                <a:spcPts val="1989"/>
              </a:spcBef>
            </a:pPr>
            <a:r>
              <a:rPr lang="en-US"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ogin to CURC via your terminal (CU Boulder):</a:t>
            </a:r>
            <a:br>
              <a:rPr lang="en-US"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 ssh </a:t>
            </a:r>
            <a:r>
              <a:rPr lang="en-US" sz="2800" u="sng" spc="-95" dirty="0">
                <a:solidFill>
                  <a:srgbClr val="0070C0"/>
                </a:solidFill>
                <a:uFill>
                  <a:solidFill>
                    <a:srgbClr val="467886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mokh8410@login.rc.colorado.edu</a:t>
            </a:r>
            <a:endParaRPr sz="2800" u="sng" spc="-95" dirty="0">
              <a:solidFill>
                <a:srgbClr val="0070C0"/>
              </a:solidFill>
              <a:uFill>
                <a:solidFill>
                  <a:srgbClr val="467886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1646555">
              <a:lnSpc>
                <a:spcPct val="125000"/>
              </a:lnSpc>
              <a:spcBef>
                <a:spcPts val="1989"/>
              </a:spcBef>
            </a:pPr>
            <a:r>
              <a:rPr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…or login to CURC via your browser (all users): </a:t>
            </a:r>
            <a:r>
              <a:rPr sz="2800" u="sng" spc="-95" dirty="0">
                <a:solidFill>
                  <a:srgbClr val="0070C0"/>
                </a:solidFill>
                <a:uFill>
                  <a:solidFill>
                    <a:srgbClr val="467886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https://ondemand-rmacc.rc.colorado.edu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(once logged in, navigate to Clusters -&gt; Alpine shell)</a:t>
            </a:r>
          </a:p>
        </p:txBody>
      </p:sp>
    </p:spTree>
    <p:extLst>
      <p:ext uri="{BB962C8B-B14F-4D97-AF65-F5344CB8AC3E}">
        <p14:creationId xmlns:p14="http://schemas.microsoft.com/office/powerpoint/2010/main" val="42366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54A3A-683B-172D-9A50-15CEF2F5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58D43-C364-38A9-6720-89DBF9ED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39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3A8C3FB2-C105-544C-AC0A-8EA0A2A1504E}"/>
              </a:ext>
            </a:extLst>
          </p:cNvPr>
          <p:cNvSpPr txBox="1">
            <a:spLocks/>
          </p:cNvSpPr>
          <p:nvPr/>
        </p:nvSpPr>
        <p:spPr>
          <a:xfrm>
            <a:off x="457200" y="447104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Exercise</a:t>
            </a: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60313AAD-BA1C-A682-A874-DA119B8E9A0B}"/>
              </a:ext>
            </a:extLst>
          </p:cNvPr>
          <p:cNvSpPr txBox="1"/>
          <p:nvPr/>
        </p:nvSpPr>
        <p:spPr>
          <a:xfrm>
            <a:off x="381001" y="909874"/>
            <a:ext cx="4114800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In this section, we’ll walk through a live demo of how to write, submit, troubleshoot, and evaluate a 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</a:rPr>
              <a:t>Slurm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 job, step by step.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EA639-CC0A-7A2B-9394-BA7E6ABAD3DD}"/>
              </a:ext>
            </a:extLst>
          </p:cNvPr>
          <p:cNvSpPr txBox="1"/>
          <p:nvPr/>
        </p:nvSpPr>
        <p:spPr>
          <a:xfrm>
            <a:off x="457201" y="2891873"/>
            <a:ext cx="403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Want to try it later?</a:t>
            </a: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CA2F5A8F-7323-0F95-BA90-D7026A54CDCB}"/>
              </a:ext>
            </a:extLst>
          </p:cNvPr>
          <p:cNvSpPr txBox="1"/>
          <p:nvPr/>
        </p:nvSpPr>
        <p:spPr>
          <a:xfrm>
            <a:off x="366312" y="3172445"/>
            <a:ext cx="3886201" cy="148309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2615" indent="-286385">
              <a:spcBef>
                <a:spcPts val="5"/>
              </a:spcBef>
              <a:buFont typeface="Arial MT"/>
              <a:buChar char="•"/>
              <a:tabLst>
                <a:tab pos="602615" algn="l"/>
              </a:tabLst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Download this full hands-on example from our GitHub:</a:t>
            </a:r>
            <a:br>
              <a:rPr lang="en-US" dirty="0">
                <a:solidFill>
                  <a:prstClr val="black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  <a:cs typeface="Calibri"/>
                <a:hlinkClick r:id="rId4" action="ppaction://hlinkfile"/>
              </a:rPr>
              <a:t>github.com/</a:t>
            </a:r>
            <a:r>
              <a:rPr lang="en-US" dirty="0" err="1">
                <a:solidFill>
                  <a:prstClr val="black"/>
                </a:solidFill>
                <a:latin typeface="Calibri"/>
                <a:cs typeface="Calibri"/>
                <a:hlinkClick r:id="rId4" action="ppaction://hlinkfile"/>
              </a:rPr>
              <a:t>ResearchComputing</a:t>
            </a:r>
            <a:r>
              <a:rPr lang="en-US" dirty="0">
                <a:solidFill>
                  <a:prstClr val="black"/>
                </a:solidFill>
                <a:latin typeface="Calibri"/>
                <a:cs typeface="Calibri"/>
                <a:hlinkClick r:id="rId4" action="ppaction://hlinkfile"/>
              </a:rPr>
              <a:t>/rmacc_2025/</a:t>
            </a:r>
            <a:endParaRPr lang="en-US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2" name="slurm_training_tutorial (1) (1)">
            <a:hlinkClick r:id="" action="ppaction://media"/>
            <a:extLst>
              <a:ext uri="{FF2B5EF4-FFF2-40B4-BE49-F238E27FC236}">
                <a16:creationId xmlns:a16="http://schemas.microsoft.com/office/drawing/2014/main" id="{B6C2C5E0-8365-0A09-1938-781CD047C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0" y="1147281"/>
            <a:ext cx="663786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DE597-AB4C-3D63-F6AB-0BC1CB38D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CC433-4765-0DEB-728F-7ECCECCE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grpSp>
        <p:nvGrpSpPr>
          <p:cNvPr id="111" name="object 203">
            <a:extLst>
              <a:ext uri="{FF2B5EF4-FFF2-40B4-BE49-F238E27FC236}">
                <a16:creationId xmlns:a16="http://schemas.microsoft.com/office/drawing/2014/main" id="{DA276600-5853-E874-E30E-958A143C5A23}"/>
              </a:ext>
            </a:extLst>
          </p:cNvPr>
          <p:cNvGrpSpPr/>
          <p:nvPr/>
        </p:nvGrpSpPr>
        <p:grpSpPr>
          <a:xfrm>
            <a:off x="609600" y="4829744"/>
            <a:ext cx="4264705" cy="1008511"/>
            <a:chOff x="1053084" y="5277611"/>
            <a:chExt cx="4432300" cy="692150"/>
          </a:xfrm>
        </p:grpSpPr>
        <p:pic>
          <p:nvPicPr>
            <p:cNvPr id="112" name="object 204">
              <a:extLst>
                <a:ext uri="{FF2B5EF4-FFF2-40B4-BE49-F238E27FC236}">
                  <a16:creationId xmlns:a16="http://schemas.microsoft.com/office/drawing/2014/main" id="{6439AFDD-020F-2707-38E4-09FADF9625E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085" y="5277611"/>
              <a:ext cx="4431792" cy="691896"/>
            </a:xfrm>
            <a:prstGeom prst="rect">
              <a:avLst/>
            </a:prstGeom>
          </p:spPr>
        </p:pic>
        <p:sp>
          <p:nvSpPr>
            <p:cNvPr id="113" name="object 205">
              <a:extLst>
                <a:ext uri="{FF2B5EF4-FFF2-40B4-BE49-F238E27FC236}">
                  <a16:creationId xmlns:a16="http://schemas.microsoft.com/office/drawing/2014/main" id="{0A634BA7-6609-1A58-48B2-ABF6A43C6834}"/>
                </a:ext>
              </a:extLst>
            </p:cNvPr>
            <p:cNvSpPr/>
            <p:nvPr/>
          </p:nvSpPr>
          <p:spPr>
            <a:xfrm>
              <a:off x="1053084" y="5277611"/>
              <a:ext cx="4432300" cy="692150"/>
            </a:xfrm>
            <a:custGeom>
              <a:avLst/>
              <a:gdLst/>
              <a:ahLst/>
              <a:cxnLst/>
              <a:rect l="l" t="t" r="r" b="b"/>
              <a:pathLst>
                <a:path w="4432300" h="692150">
                  <a:moveTo>
                    <a:pt x="0" y="115315"/>
                  </a:moveTo>
                  <a:lnTo>
                    <a:pt x="9061" y="70455"/>
                  </a:lnTo>
                  <a:lnTo>
                    <a:pt x="33774" y="33797"/>
                  </a:lnTo>
                  <a:lnTo>
                    <a:pt x="70428" y="9070"/>
                  </a:lnTo>
                  <a:lnTo>
                    <a:pt x="115315" y="0"/>
                  </a:lnTo>
                  <a:lnTo>
                    <a:pt x="4316476" y="0"/>
                  </a:lnTo>
                  <a:lnTo>
                    <a:pt x="4361336" y="9070"/>
                  </a:lnTo>
                  <a:lnTo>
                    <a:pt x="4397994" y="33797"/>
                  </a:lnTo>
                  <a:lnTo>
                    <a:pt x="4422721" y="70455"/>
                  </a:lnTo>
                  <a:lnTo>
                    <a:pt x="4431792" y="115315"/>
                  </a:lnTo>
                  <a:lnTo>
                    <a:pt x="4431792" y="576579"/>
                  </a:lnTo>
                  <a:lnTo>
                    <a:pt x="4422721" y="621467"/>
                  </a:lnTo>
                  <a:lnTo>
                    <a:pt x="4397994" y="658121"/>
                  </a:lnTo>
                  <a:lnTo>
                    <a:pt x="4361336" y="682834"/>
                  </a:lnTo>
                  <a:lnTo>
                    <a:pt x="4316476" y="691896"/>
                  </a:lnTo>
                  <a:lnTo>
                    <a:pt x="115315" y="691896"/>
                  </a:lnTo>
                  <a:lnTo>
                    <a:pt x="70428" y="682834"/>
                  </a:lnTo>
                  <a:lnTo>
                    <a:pt x="33774" y="658121"/>
                  </a:lnTo>
                  <a:lnTo>
                    <a:pt x="9061" y="621467"/>
                  </a:lnTo>
                  <a:lnTo>
                    <a:pt x="0" y="576579"/>
                  </a:lnTo>
                  <a:lnTo>
                    <a:pt x="0" y="115315"/>
                  </a:lnTo>
                  <a:close/>
                </a:path>
              </a:pathLst>
            </a:custGeom>
            <a:ln w="39624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CE1C2795-C8CD-8EDD-7533-36A695D5A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cap="small" dirty="0"/>
              <a:t>What</a:t>
            </a:r>
            <a:r>
              <a:rPr cap="small" spc="5" dirty="0"/>
              <a:t> </a:t>
            </a:r>
            <a:r>
              <a:rPr cap="small" dirty="0"/>
              <a:t>is</a:t>
            </a:r>
            <a:r>
              <a:rPr cap="small" spc="40" dirty="0"/>
              <a:t> </a:t>
            </a:r>
            <a:r>
              <a:rPr cap="small" spc="-60" dirty="0"/>
              <a:t>Slurm?</a:t>
            </a: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208C34B0-7359-A431-E9E9-3A1682C58F35}"/>
              </a:ext>
            </a:extLst>
          </p:cNvPr>
          <p:cNvSpPr txBox="1"/>
          <p:nvPr/>
        </p:nvSpPr>
        <p:spPr>
          <a:xfrm>
            <a:off x="1358900" y="1194435"/>
            <a:ext cx="92887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Calibri"/>
                <a:cs typeface="Calibri"/>
              </a:rPr>
              <a:t>Slurm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source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management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job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scheduling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Linux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clusters.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83ABC631-E705-34F0-E485-58F82AE583CA}"/>
              </a:ext>
            </a:extLst>
          </p:cNvPr>
          <p:cNvSpPr txBox="1"/>
          <p:nvPr/>
        </p:nvSpPr>
        <p:spPr>
          <a:xfrm>
            <a:off x="10338870" y="4854258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12ADE15C-6508-4CB1-2956-F6A54BE9ED0F}"/>
              </a:ext>
            </a:extLst>
          </p:cNvPr>
          <p:cNvSpPr txBox="1"/>
          <p:nvPr/>
        </p:nvSpPr>
        <p:spPr>
          <a:xfrm>
            <a:off x="5518785" y="2917394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BBB4A2DE-ADC1-4E35-9896-EDD9389D3B41}"/>
              </a:ext>
            </a:extLst>
          </p:cNvPr>
          <p:cNvSpPr txBox="1"/>
          <p:nvPr/>
        </p:nvSpPr>
        <p:spPr>
          <a:xfrm>
            <a:off x="5518785" y="3872942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C8B622DF-9B15-6229-8A9C-E32930014280}"/>
              </a:ext>
            </a:extLst>
          </p:cNvPr>
          <p:cNvSpPr txBox="1"/>
          <p:nvPr/>
        </p:nvSpPr>
        <p:spPr>
          <a:xfrm>
            <a:off x="5518785" y="4828795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AB11C6-FC16-A0AD-D4B9-B27002ED91E3}"/>
              </a:ext>
            </a:extLst>
          </p:cNvPr>
          <p:cNvSpPr txBox="1"/>
          <p:nvPr/>
        </p:nvSpPr>
        <p:spPr>
          <a:xfrm>
            <a:off x="904302" y="4991849"/>
            <a:ext cx="4303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spc="-1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</a:t>
            </a:r>
            <a:r>
              <a:rPr lang="en-US" sz="2000" b="1" spc="-45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b="1" spc="-3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000" b="1" spc="-3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name?</a:t>
            </a:r>
            <a:r>
              <a:rPr lang="en-US" sz="2000" b="1" spc="-1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</a:t>
            </a:r>
            <a:r>
              <a:rPr lang="en-US" sz="2000" spc="-35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inux</a:t>
            </a:r>
            <a:r>
              <a:rPr lang="en-US" sz="2000" spc="-3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tility</a:t>
            </a:r>
            <a:r>
              <a:rPr lang="en-US" sz="2000" spc="-3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spc="-25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esource</a:t>
            </a:r>
            <a:r>
              <a:rPr lang="en-US" sz="2000" spc="-25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anagement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object 43">
            <a:extLst>
              <a:ext uri="{FF2B5EF4-FFF2-40B4-BE49-F238E27FC236}">
                <a16:creationId xmlns:a16="http://schemas.microsoft.com/office/drawing/2014/main" id="{5B21B324-527B-9201-32E8-5BBE6ECCE99A}"/>
              </a:ext>
            </a:extLst>
          </p:cNvPr>
          <p:cNvSpPr/>
          <p:nvPr/>
        </p:nvSpPr>
        <p:spPr>
          <a:xfrm>
            <a:off x="5775960" y="2002536"/>
            <a:ext cx="5577840" cy="765175"/>
          </a:xfrm>
          <a:custGeom>
            <a:avLst/>
            <a:gdLst/>
            <a:ahLst/>
            <a:cxnLst/>
            <a:rect l="l" t="t" r="r" b="b"/>
            <a:pathLst>
              <a:path w="5755005" h="765175">
                <a:moveTo>
                  <a:pt x="5754624" y="0"/>
                </a:moveTo>
                <a:lnTo>
                  <a:pt x="406781" y="0"/>
                </a:lnTo>
                <a:lnTo>
                  <a:pt x="0" y="382524"/>
                </a:lnTo>
                <a:lnTo>
                  <a:pt x="406781" y="765048"/>
                </a:lnTo>
                <a:lnTo>
                  <a:pt x="5754624" y="765048"/>
                </a:lnTo>
                <a:lnTo>
                  <a:pt x="5754624" y="0"/>
                </a:lnTo>
                <a:close/>
              </a:path>
            </a:pathLst>
          </a:custGeom>
          <a:solidFill>
            <a:srgbClr val="C4D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44">
            <a:extLst>
              <a:ext uri="{FF2B5EF4-FFF2-40B4-BE49-F238E27FC236}">
                <a16:creationId xmlns:a16="http://schemas.microsoft.com/office/drawing/2014/main" id="{9F9DFDFA-D568-C731-B088-D8F0E5EDB93D}"/>
              </a:ext>
            </a:extLst>
          </p:cNvPr>
          <p:cNvSpPr txBox="1"/>
          <p:nvPr/>
        </p:nvSpPr>
        <p:spPr>
          <a:xfrm>
            <a:off x="6354572" y="2204467"/>
            <a:ext cx="49764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Calibri"/>
                <a:cs typeface="Calibri"/>
              </a:rPr>
              <a:t>Keeps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track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available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resources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cluster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89" name="object 45">
            <a:extLst>
              <a:ext uri="{FF2B5EF4-FFF2-40B4-BE49-F238E27FC236}">
                <a16:creationId xmlns:a16="http://schemas.microsoft.com/office/drawing/2014/main" id="{B54446FD-666E-F039-82DD-F3B06FB51312}"/>
              </a:ext>
            </a:extLst>
          </p:cNvPr>
          <p:cNvGrpSpPr/>
          <p:nvPr/>
        </p:nvGrpSpPr>
        <p:grpSpPr>
          <a:xfrm>
            <a:off x="5388865" y="1996440"/>
            <a:ext cx="774700" cy="777240"/>
            <a:chOff x="5093208" y="1862327"/>
            <a:chExt cx="774700" cy="777240"/>
          </a:xfrm>
        </p:grpSpPr>
        <p:sp>
          <p:nvSpPr>
            <p:cNvPr id="90" name="object 46">
              <a:extLst>
                <a:ext uri="{FF2B5EF4-FFF2-40B4-BE49-F238E27FC236}">
                  <a16:creationId xmlns:a16="http://schemas.microsoft.com/office/drawing/2014/main" id="{AC227F5E-F3F4-AEB7-A0E7-350A41009C58}"/>
                </a:ext>
              </a:extLst>
            </p:cNvPr>
            <p:cNvSpPr/>
            <p:nvPr/>
          </p:nvSpPr>
          <p:spPr>
            <a:xfrm>
              <a:off x="5099304" y="1868423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381000" y="0"/>
                  </a:moveTo>
                  <a:lnTo>
                    <a:pt x="333204" y="2981"/>
                  </a:lnTo>
                  <a:lnTo>
                    <a:pt x="287181" y="11686"/>
                  </a:lnTo>
                  <a:lnTo>
                    <a:pt x="243288" y="25755"/>
                  </a:lnTo>
                  <a:lnTo>
                    <a:pt x="201881" y="44830"/>
                  </a:lnTo>
                  <a:lnTo>
                    <a:pt x="163318" y="68552"/>
                  </a:lnTo>
                  <a:lnTo>
                    <a:pt x="127955" y="96561"/>
                  </a:lnTo>
                  <a:lnTo>
                    <a:pt x="96149" y="128499"/>
                  </a:lnTo>
                  <a:lnTo>
                    <a:pt x="68257" y="164006"/>
                  </a:lnTo>
                  <a:lnTo>
                    <a:pt x="44636" y="202724"/>
                  </a:lnTo>
                  <a:lnTo>
                    <a:pt x="25643" y="244294"/>
                  </a:lnTo>
                  <a:lnTo>
                    <a:pt x="11634" y="288356"/>
                  </a:lnTo>
                  <a:lnTo>
                    <a:pt x="2968" y="334553"/>
                  </a:lnTo>
                  <a:lnTo>
                    <a:pt x="0" y="382524"/>
                  </a:lnTo>
                  <a:lnTo>
                    <a:pt x="2968" y="430494"/>
                  </a:lnTo>
                  <a:lnTo>
                    <a:pt x="11634" y="476691"/>
                  </a:lnTo>
                  <a:lnTo>
                    <a:pt x="25643" y="520753"/>
                  </a:lnTo>
                  <a:lnTo>
                    <a:pt x="44636" y="562323"/>
                  </a:lnTo>
                  <a:lnTo>
                    <a:pt x="68257" y="601041"/>
                  </a:lnTo>
                  <a:lnTo>
                    <a:pt x="96149" y="636548"/>
                  </a:lnTo>
                  <a:lnTo>
                    <a:pt x="127955" y="668486"/>
                  </a:lnTo>
                  <a:lnTo>
                    <a:pt x="163318" y="696495"/>
                  </a:lnTo>
                  <a:lnTo>
                    <a:pt x="201881" y="720217"/>
                  </a:lnTo>
                  <a:lnTo>
                    <a:pt x="243288" y="739292"/>
                  </a:lnTo>
                  <a:lnTo>
                    <a:pt x="287181" y="753361"/>
                  </a:lnTo>
                  <a:lnTo>
                    <a:pt x="333204" y="762066"/>
                  </a:lnTo>
                  <a:lnTo>
                    <a:pt x="381000" y="765048"/>
                  </a:lnTo>
                  <a:lnTo>
                    <a:pt x="428795" y="762066"/>
                  </a:lnTo>
                  <a:lnTo>
                    <a:pt x="474818" y="753361"/>
                  </a:lnTo>
                  <a:lnTo>
                    <a:pt x="518711" y="739292"/>
                  </a:lnTo>
                  <a:lnTo>
                    <a:pt x="560118" y="720217"/>
                  </a:lnTo>
                  <a:lnTo>
                    <a:pt x="598681" y="696495"/>
                  </a:lnTo>
                  <a:lnTo>
                    <a:pt x="634044" y="668486"/>
                  </a:lnTo>
                  <a:lnTo>
                    <a:pt x="665850" y="636548"/>
                  </a:lnTo>
                  <a:lnTo>
                    <a:pt x="693742" y="601041"/>
                  </a:lnTo>
                  <a:lnTo>
                    <a:pt x="717363" y="562323"/>
                  </a:lnTo>
                  <a:lnTo>
                    <a:pt x="736356" y="520753"/>
                  </a:lnTo>
                  <a:lnTo>
                    <a:pt x="750365" y="476691"/>
                  </a:lnTo>
                  <a:lnTo>
                    <a:pt x="759031" y="430494"/>
                  </a:lnTo>
                  <a:lnTo>
                    <a:pt x="762000" y="382524"/>
                  </a:lnTo>
                  <a:lnTo>
                    <a:pt x="759031" y="334553"/>
                  </a:lnTo>
                  <a:lnTo>
                    <a:pt x="750365" y="288356"/>
                  </a:lnTo>
                  <a:lnTo>
                    <a:pt x="736356" y="244294"/>
                  </a:lnTo>
                  <a:lnTo>
                    <a:pt x="717363" y="202724"/>
                  </a:lnTo>
                  <a:lnTo>
                    <a:pt x="693742" y="164006"/>
                  </a:lnTo>
                  <a:lnTo>
                    <a:pt x="665850" y="128499"/>
                  </a:lnTo>
                  <a:lnTo>
                    <a:pt x="634044" y="96561"/>
                  </a:lnTo>
                  <a:lnTo>
                    <a:pt x="598681" y="68552"/>
                  </a:lnTo>
                  <a:lnTo>
                    <a:pt x="560118" y="44830"/>
                  </a:lnTo>
                  <a:lnTo>
                    <a:pt x="518711" y="25755"/>
                  </a:lnTo>
                  <a:lnTo>
                    <a:pt x="474818" y="11686"/>
                  </a:lnTo>
                  <a:lnTo>
                    <a:pt x="428795" y="2981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7">
              <a:extLst>
                <a:ext uri="{FF2B5EF4-FFF2-40B4-BE49-F238E27FC236}">
                  <a16:creationId xmlns:a16="http://schemas.microsoft.com/office/drawing/2014/main" id="{BEF9C536-906F-1403-E576-B03FBB1F3197}"/>
                </a:ext>
              </a:extLst>
            </p:cNvPr>
            <p:cNvSpPr/>
            <p:nvPr/>
          </p:nvSpPr>
          <p:spPr>
            <a:xfrm>
              <a:off x="5099304" y="1868423"/>
              <a:ext cx="762000" cy="765175"/>
            </a:xfrm>
            <a:custGeom>
              <a:avLst/>
              <a:gdLst/>
              <a:ahLst/>
              <a:cxnLst/>
              <a:rect l="l" t="t" r="r" b="b"/>
              <a:pathLst>
                <a:path w="762000" h="765175">
                  <a:moveTo>
                    <a:pt x="0" y="382524"/>
                  </a:moveTo>
                  <a:lnTo>
                    <a:pt x="2968" y="334553"/>
                  </a:lnTo>
                  <a:lnTo>
                    <a:pt x="11634" y="288356"/>
                  </a:lnTo>
                  <a:lnTo>
                    <a:pt x="25643" y="244294"/>
                  </a:lnTo>
                  <a:lnTo>
                    <a:pt x="44636" y="202724"/>
                  </a:lnTo>
                  <a:lnTo>
                    <a:pt x="68257" y="164006"/>
                  </a:lnTo>
                  <a:lnTo>
                    <a:pt x="96149" y="128499"/>
                  </a:lnTo>
                  <a:lnTo>
                    <a:pt x="127955" y="96561"/>
                  </a:lnTo>
                  <a:lnTo>
                    <a:pt x="163318" y="68552"/>
                  </a:lnTo>
                  <a:lnTo>
                    <a:pt x="201881" y="44830"/>
                  </a:lnTo>
                  <a:lnTo>
                    <a:pt x="243288" y="25755"/>
                  </a:lnTo>
                  <a:lnTo>
                    <a:pt x="287181" y="11686"/>
                  </a:lnTo>
                  <a:lnTo>
                    <a:pt x="333204" y="2981"/>
                  </a:lnTo>
                  <a:lnTo>
                    <a:pt x="381000" y="0"/>
                  </a:lnTo>
                  <a:lnTo>
                    <a:pt x="428795" y="2981"/>
                  </a:lnTo>
                  <a:lnTo>
                    <a:pt x="474818" y="11686"/>
                  </a:lnTo>
                  <a:lnTo>
                    <a:pt x="518711" y="25755"/>
                  </a:lnTo>
                  <a:lnTo>
                    <a:pt x="560118" y="44830"/>
                  </a:lnTo>
                  <a:lnTo>
                    <a:pt x="598681" y="68552"/>
                  </a:lnTo>
                  <a:lnTo>
                    <a:pt x="634044" y="96561"/>
                  </a:lnTo>
                  <a:lnTo>
                    <a:pt x="665850" y="128499"/>
                  </a:lnTo>
                  <a:lnTo>
                    <a:pt x="693742" y="164006"/>
                  </a:lnTo>
                  <a:lnTo>
                    <a:pt x="717363" y="202724"/>
                  </a:lnTo>
                  <a:lnTo>
                    <a:pt x="736356" y="244294"/>
                  </a:lnTo>
                  <a:lnTo>
                    <a:pt x="750365" y="288356"/>
                  </a:lnTo>
                  <a:lnTo>
                    <a:pt x="759031" y="334553"/>
                  </a:lnTo>
                  <a:lnTo>
                    <a:pt x="762000" y="382524"/>
                  </a:lnTo>
                  <a:lnTo>
                    <a:pt x="759031" y="430494"/>
                  </a:lnTo>
                  <a:lnTo>
                    <a:pt x="750365" y="476691"/>
                  </a:lnTo>
                  <a:lnTo>
                    <a:pt x="736356" y="520753"/>
                  </a:lnTo>
                  <a:lnTo>
                    <a:pt x="717363" y="562323"/>
                  </a:lnTo>
                  <a:lnTo>
                    <a:pt x="693742" y="601041"/>
                  </a:lnTo>
                  <a:lnTo>
                    <a:pt x="665850" y="636548"/>
                  </a:lnTo>
                  <a:lnTo>
                    <a:pt x="634044" y="668486"/>
                  </a:lnTo>
                  <a:lnTo>
                    <a:pt x="598681" y="696495"/>
                  </a:lnTo>
                  <a:lnTo>
                    <a:pt x="560118" y="720217"/>
                  </a:lnTo>
                  <a:lnTo>
                    <a:pt x="518711" y="739292"/>
                  </a:lnTo>
                  <a:lnTo>
                    <a:pt x="474818" y="753361"/>
                  </a:lnTo>
                  <a:lnTo>
                    <a:pt x="428795" y="762066"/>
                  </a:lnTo>
                  <a:lnTo>
                    <a:pt x="381000" y="765048"/>
                  </a:lnTo>
                  <a:lnTo>
                    <a:pt x="333204" y="762066"/>
                  </a:lnTo>
                  <a:lnTo>
                    <a:pt x="287181" y="753361"/>
                  </a:lnTo>
                  <a:lnTo>
                    <a:pt x="243288" y="739292"/>
                  </a:lnTo>
                  <a:lnTo>
                    <a:pt x="201881" y="720217"/>
                  </a:lnTo>
                  <a:lnTo>
                    <a:pt x="163318" y="696495"/>
                  </a:lnTo>
                  <a:lnTo>
                    <a:pt x="127955" y="668486"/>
                  </a:lnTo>
                  <a:lnTo>
                    <a:pt x="96149" y="636548"/>
                  </a:lnTo>
                  <a:lnTo>
                    <a:pt x="68257" y="601041"/>
                  </a:lnTo>
                  <a:lnTo>
                    <a:pt x="44636" y="562323"/>
                  </a:lnTo>
                  <a:lnTo>
                    <a:pt x="25643" y="520753"/>
                  </a:lnTo>
                  <a:lnTo>
                    <a:pt x="11634" y="476691"/>
                  </a:lnTo>
                  <a:lnTo>
                    <a:pt x="2968" y="430494"/>
                  </a:lnTo>
                  <a:lnTo>
                    <a:pt x="0" y="3825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48">
            <a:extLst>
              <a:ext uri="{FF2B5EF4-FFF2-40B4-BE49-F238E27FC236}">
                <a16:creationId xmlns:a16="http://schemas.microsoft.com/office/drawing/2014/main" id="{5D5E81A7-52BC-FC25-2054-EE603EECC94B}"/>
              </a:ext>
            </a:extLst>
          </p:cNvPr>
          <p:cNvSpPr txBox="1"/>
          <p:nvPr/>
        </p:nvSpPr>
        <p:spPr>
          <a:xfrm>
            <a:off x="5672074" y="2114805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49">
            <a:extLst>
              <a:ext uri="{FF2B5EF4-FFF2-40B4-BE49-F238E27FC236}">
                <a16:creationId xmlns:a16="http://schemas.microsoft.com/office/drawing/2014/main" id="{0E9F2913-CD16-80F5-C2B0-D926D24B19A0}"/>
              </a:ext>
            </a:extLst>
          </p:cNvPr>
          <p:cNvSpPr/>
          <p:nvPr/>
        </p:nvSpPr>
        <p:spPr>
          <a:xfrm>
            <a:off x="5775960" y="2959608"/>
            <a:ext cx="5577840" cy="762000"/>
          </a:xfrm>
          <a:custGeom>
            <a:avLst/>
            <a:gdLst/>
            <a:ahLst/>
            <a:cxnLst/>
            <a:rect l="l" t="t" r="r" b="b"/>
            <a:pathLst>
              <a:path w="5755005" h="762000">
                <a:moveTo>
                  <a:pt x="5754624" y="0"/>
                </a:moveTo>
                <a:lnTo>
                  <a:pt x="406781" y="0"/>
                </a:lnTo>
                <a:lnTo>
                  <a:pt x="0" y="381000"/>
                </a:lnTo>
                <a:lnTo>
                  <a:pt x="406781" y="762000"/>
                </a:lnTo>
                <a:lnTo>
                  <a:pt x="5754624" y="762000"/>
                </a:lnTo>
                <a:lnTo>
                  <a:pt x="5754624" y="0"/>
                </a:lnTo>
                <a:close/>
              </a:path>
            </a:pathLst>
          </a:custGeom>
          <a:solidFill>
            <a:srgbClr val="C4D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50">
            <a:extLst>
              <a:ext uri="{FF2B5EF4-FFF2-40B4-BE49-F238E27FC236}">
                <a16:creationId xmlns:a16="http://schemas.microsoft.com/office/drawing/2014/main" id="{18311197-D573-4058-ACF7-EFC274B9034B}"/>
              </a:ext>
            </a:extLst>
          </p:cNvPr>
          <p:cNvSpPr txBox="1"/>
          <p:nvPr/>
        </p:nvSpPr>
        <p:spPr>
          <a:xfrm>
            <a:off x="6354572" y="3155696"/>
            <a:ext cx="426974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Calibri"/>
                <a:cs typeface="Calibri"/>
              </a:rPr>
              <a:t>Collects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users'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resources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requests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jobs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95" name="object 51">
            <a:extLst>
              <a:ext uri="{FF2B5EF4-FFF2-40B4-BE49-F238E27FC236}">
                <a16:creationId xmlns:a16="http://schemas.microsoft.com/office/drawing/2014/main" id="{18A40612-D49C-EC92-875A-E3757BAAB0DB}"/>
              </a:ext>
            </a:extLst>
          </p:cNvPr>
          <p:cNvGrpSpPr/>
          <p:nvPr/>
        </p:nvGrpSpPr>
        <p:grpSpPr>
          <a:xfrm>
            <a:off x="5385816" y="2953513"/>
            <a:ext cx="777240" cy="774700"/>
            <a:chOff x="5090159" y="2819400"/>
            <a:chExt cx="777240" cy="774700"/>
          </a:xfrm>
        </p:grpSpPr>
        <p:sp>
          <p:nvSpPr>
            <p:cNvPr id="96" name="object 52">
              <a:extLst>
                <a:ext uri="{FF2B5EF4-FFF2-40B4-BE49-F238E27FC236}">
                  <a16:creationId xmlns:a16="http://schemas.microsoft.com/office/drawing/2014/main" id="{6428A40B-D3EA-9ECE-8E8E-239A12CE5EBD}"/>
                </a:ext>
              </a:extLst>
            </p:cNvPr>
            <p:cNvSpPr/>
            <p:nvPr/>
          </p:nvSpPr>
          <p:spPr>
            <a:xfrm>
              <a:off x="5096255" y="2825495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>
                  <a:moveTo>
                    <a:pt x="382524" y="0"/>
                  </a:moveTo>
                  <a:lnTo>
                    <a:pt x="334553" y="2968"/>
                  </a:lnTo>
                  <a:lnTo>
                    <a:pt x="288356" y="11634"/>
                  </a:lnTo>
                  <a:lnTo>
                    <a:pt x="244294" y="25643"/>
                  </a:lnTo>
                  <a:lnTo>
                    <a:pt x="202724" y="44636"/>
                  </a:lnTo>
                  <a:lnTo>
                    <a:pt x="164006" y="68257"/>
                  </a:lnTo>
                  <a:lnTo>
                    <a:pt x="128499" y="96149"/>
                  </a:lnTo>
                  <a:lnTo>
                    <a:pt x="96561" y="127955"/>
                  </a:lnTo>
                  <a:lnTo>
                    <a:pt x="68552" y="163318"/>
                  </a:lnTo>
                  <a:lnTo>
                    <a:pt x="44830" y="201881"/>
                  </a:lnTo>
                  <a:lnTo>
                    <a:pt x="25755" y="243288"/>
                  </a:lnTo>
                  <a:lnTo>
                    <a:pt x="11686" y="287181"/>
                  </a:lnTo>
                  <a:lnTo>
                    <a:pt x="2981" y="333204"/>
                  </a:lnTo>
                  <a:lnTo>
                    <a:pt x="0" y="381000"/>
                  </a:lnTo>
                  <a:lnTo>
                    <a:pt x="2981" y="428795"/>
                  </a:lnTo>
                  <a:lnTo>
                    <a:pt x="11686" y="474818"/>
                  </a:lnTo>
                  <a:lnTo>
                    <a:pt x="25755" y="518711"/>
                  </a:lnTo>
                  <a:lnTo>
                    <a:pt x="44830" y="560118"/>
                  </a:lnTo>
                  <a:lnTo>
                    <a:pt x="68552" y="598681"/>
                  </a:lnTo>
                  <a:lnTo>
                    <a:pt x="96561" y="634044"/>
                  </a:lnTo>
                  <a:lnTo>
                    <a:pt x="128499" y="665850"/>
                  </a:lnTo>
                  <a:lnTo>
                    <a:pt x="164006" y="693742"/>
                  </a:lnTo>
                  <a:lnTo>
                    <a:pt x="202724" y="717363"/>
                  </a:lnTo>
                  <a:lnTo>
                    <a:pt x="244294" y="736356"/>
                  </a:lnTo>
                  <a:lnTo>
                    <a:pt x="288356" y="750365"/>
                  </a:lnTo>
                  <a:lnTo>
                    <a:pt x="334553" y="759031"/>
                  </a:lnTo>
                  <a:lnTo>
                    <a:pt x="382524" y="762000"/>
                  </a:lnTo>
                  <a:lnTo>
                    <a:pt x="430494" y="759031"/>
                  </a:lnTo>
                  <a:lnTo>
                    <a:pt x="476691" y="750365"/>
                  </a:lnTo>
                  <a:lnTo>
                    <a:pt x="520753" y="736356"/>
                  </a:lnTo>
                  <a:lnTo>
                    <a:pt x="562323" y="717363"/>
                  </a:lnTo>
                  <a:lnTo>
                    <a:pt x="601041" y="693742"/>
                  </a:lnTo>
                  <a:lnTo>
                    <a:pt x="636548" y="665850"/>
                  </a:lnTo>
                  <a:lnTo>
                    <a:pt x="668486" y="634044"/>
                  </a:lnTo>
                  <a:lnTo>
                    <a:pt x="696495" y="598681"/>
                  </a:lnTo>
                  <a:lnTo>
                    <a:pt x="720217" y="560118"/>
                  </a:lnTo>
                  <a:lnTo>
                    <a:pt x="739292" y="518711"/>
                  </a:lnTo>
                  <a:lnTo>
                    <a:pt x="753361" y="474818"/>
                  </a:lnTo>
                  <a:lnTo>
                    <a:pt x="762066" y="428795"/>
                  </a:lnTo>
                  <a:lnTo>
                    <a:pt x="765048" y="381000"/>
                  </a:lnTo>
                  <a:lnTo>
                    <a:pt x="762066" y="333204"/>
                  </a:lnTo>
                  <a:lnTo>
                    <a:pt x="753361" y="287181"/>
                  </a:lnTo>
                  <a:lnTo>
                    <a:pt x="739292" y="243288"/>
                  </a:lnTo>
                  <a:lnTo>
                    <a:pt x="720217" y="201881"/>
                  </a:lnTo>
                  <a:lnTo>
                    <a:pt x="696495" y="163318"/>
                  </a:lnTo>
                  <a:lnTo>
                    <a:pt x="668486" y="127955"/>
                  </a:lnTo>
                  <a:lnTo>
                    <a:pt x="636548" y="96149"/>
                  </a:lnTo>
                  <a:lnTo>
                    <a:pt x="601041" y="68257"/>
                  </a:lnTo>
                  <a:lnTo>
                    <a:pt x="562323" y="44636"/>
                  </a:lnTo>
                  <a:lnTo>
                    <a:pt x="520753" y="25643"/>
                  </a:lnTo>
                  <a:lnTo>
                    <a:pt x="476691" y="11634"/>
                  </a:lnTo>
                  <a:lnTo>
                    <a:pt x="430494" y="2968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3">
              <a:extLst>
                <a:ext uri="{FF2B5EF4-FFF2-40B4-BE49-F238E27FC236}">
                  <a16:creationId xmlns:a16="http://schemas.microsoft.com/office/drawing/2014/main" id="{466D70FF-E13A-DD67-5C99-585872C0D4DD}"/>
                </a:ext>
              </a:extLst>
            </p:cNvPr>
            <p:cNvSpPr/>
            <p:nvPr/>
          </p:nvSpPr>
          <p:spPr>
            <a:xfrm>
              <a:off x="5096255" y="2825495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>
                  <a:moveTo>
                    <a:pt x="0" y="381000"/>
                  </a:moveTo>
                  <a:lnTo>
                    <a:pt x="2981" y="333204"/>
                  </a:lnTo>
                  <a:lnTo>
                    <a:pt x="11686" y="287181"/>
                  </a:lnTo>
                  <a:lnTo>
                    <a:pt x="25755" y="243288"/>
                  </a:lnTo>
                  <a:lnTo>
                    <a:pt x="44830" y="201881"/>
                  </a:lnTo>
                  <a:lnTo>
                    <a:pt x="68552" y="163318"/>
                  </a:lnTo>
                  <a:lnTo>
                    <a:pt x="96561" y="127955"/>
                  </a:lnTo>
                  <a:lnTo>
                    <a:pt x="128499" y="96149"/>
                  </a:lnTo>
                  <a:lnTo>
                    <a:pt x="164006" y="68257"/>
                  </a:lnTo>
                  <a:lnTo>
                    <a:pt x="202724" y="44636"/>
                  </a:lnTo>
                  <a:lnTo>
                    <a:pt x="244294" y="25643"/>
                  </a:lnTo>
                  <a:lnTo>
                    <a:pt x="288356" y="11634"/>
                  </a:lnTo>
                  <a:lnTo>
                    <a:pt x="334553" y="2968"/>
                  </a:lnTo>
                  <a:lnTo>
                    <a:pt x="382524" y="0"/>
                  </a:lnTo>
                  <a:lnTo>
                    <a:pt x="430494" y="2968"/>
                  </a:lnTo>
                  <a:lnTo>
                    <a:pt x="476691" y="11634"/>
                  </a:lnTo>
                  <a:lnTo>
                    <a:pt x="520753" y="25643"/>
                  </a:lnTo>
                  <a:lnTo>
                    <a:pt x="562323" y="44636"/>
                  </a:lnTo>
                  <a:lnTo>
                    <a:pt x="601041" y="68257"/>
                  </a:lnTo>
                  <a:lnTo>
                    <a:pt x="636548" y="96149"/>
                  </a:lnTo>
                  <a:lnTo>
                    <a:pt x="668486" y="127955"/>
                  </a:lnTo>
                  <a:lnTo>
                    <a:pt x="696495" y="163318"/>
                  </a:lnTo>
                  <a:lnTo>
                    <a:pt x="720217" y="201881"/>
                  </a:lnTo>
                  <a:lnTo>
                    <a:pt x="739292" y="243288"/>
                  </a:lnTo>
                  <a:lnTo>
                    <a:pt x="753361" y="287181"/>
                  </a:lnTo>
                  <a:lnTo>
                    <a:pt x="762066" y="333204"/>
                  </a:lnTo>
                  <a:lnTo>
                    <a:pt x="765048" y="381000"/>
                  </a:lnTo>
                  <a:lnTo>
                    <a:pt x="762066" y="428795"/>
                  </a:lnTo>
                  <a:lnTo>
                    <a:pt x="753361" y="474818"/>
                  </a:lnTo>
                  <a:lnTo>
                    <a:pt x="739292" y="518711"/>
                  </a:lnTo>
                  <a:lnTo>
                    <a:pt x="720217" y="560118"/>
                  </a:lnTo>
                  <a:lnTo>
                    <a:pt x="696495" y="598681"/>
                  </a:lnTo>
                  <a:lnTo>
                    <a:pt x="668486" y="634044"/>
                  </a:lnTo>
                  <a:lnTo>
                    <a:pt x="636548" y="665850"/>
                  </a:lnTo>
                  <a:lnTo>
                    <a:pt x="601041" y="693742"/>
                  </a:lnTo>
                  <a:lnTo>
                    <a:pt x="562323" y="717363"/>
                  </a:lnTo>
                  <a:lnTo>
                    <a:pt x="520753" y="736356"/>
                  </a:lnTo>
                  <a:lnTo>
                    <a:pt x="476691" y="750365"/>
                  </a:lnTo>
                  <a:lnTo>
                    <a:pt x="430494" y="759031"/>
                  </a:lnTo>
                  <a:lnTo>
                    <a:pt x="382524" y="762000"/>
                  </a:lnTo>
                  <a:lnTo>
                    <a:pt x="334553" y="759031"/>
                  </a:lnTo>
                  <a:lnTo>
                    <a:pt x="288356" y="750365"/>
                  </a:lnTo>
                  <a:lnTo>
                    <a:pt x="244294" y="736356"/>
                  </a:lnTo>
                  <a:lnTo>
                    <a:pt x="202724" y="717363"/>
                  </a:lnTo>
                  <a:lnTo>
                    <a:pt x="164006" y="693742"/>
                  </a:lnTo>
                  <a:lnTo>
                    <a:pt x="128499" y="665850"/>
                  </a:lnTo>
                  <a:lnTo>
                    <a:pt x="96561" y="634044"/>
                  </a:lnTo>
                  <a:lnTo>
                    <a:pt x="68552" y="598681"/>
                  </a:lnTo>
                  <a:lnTo>
                    <a:pt x="44830" y="560118"/>
                  </a:lnTo>
                  <a:lnTo>
                    <a:pt x="25755" y="518711"/>
                  </a:lnTo>
                  <a:lnTo>
                    <a:pt x="11686" y="474818"/>
                  </a:lnTo>
                  <a:lnTo>
                    <a:pt x="2981" y="428795"/>
                  </a:lnTo>
                  <a:lnTo>
                    <a:pt x="0" y="3810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54">
            <a:extLst>
              <a:ext uri="{FF2B5EF4-FFF2-40B4-BE49-F238E27FC236}">
                <a16:creationId xmlns:a16="http://schemas.microsoft.com/office/drawing/2014/main" id="{1150669F-6A58-9E4D-6A4C-AFD09BA6E255}"/>
              </a:ext>
            </a:extLst>
          </p:cNvPr>
          <p:cNvSpPr txBox="1"/>
          <p:nvPr/>
        </p:nvSpPr>
        <p:spPr>
          <a:xfrm>
            <a:off x="5671185" y="3069794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9" name="object 55">
            <a:extLst>
              <a:ext uri="{FF2B5EF4-FFF2-40B4-BE49-F238E27FC236}">
                <a16:creationId xmlns:a16="http://schemas.microsoft.com/office/drawing/2014/main" id="{DC27F75A-48A4-8EBB-1E2A-DFCC725016B1}"/>
              </a:ext>
            </a:extLst>
          </p:cNvPr>
          <p:cNvSpPr/>
          <p:nvPr/>
        </p:nvSpPr>
        <p:spPr>
          <a:xfrm>
            <a:off x="5775960" y="3913633"/>
            <a:ext cx="5577840" cy="765175"/>
          </a:xfrm>
          <a:custGeom>
            <a:avLst/>
            <a:gdLst/>
            <a:ahLst/>
            <a:cxnLst/>
            <a:rect l="l" t="t" r="r" b="b"/>
            <a:pathLst>
              <a:path w="5755005" h="765175">
                <a:moveTo>
                  <a:pt x="5754624" y="0"/>
                </a:moveTo>
                <a:lnTo>
                  <a:pt x="406781" y="0"/>
                </a:lnTo>
                <a:lnTo>
                  <a:pt x="0" y="382523"/>
                </a:lnTo>
                <a:lnTo>
                  <a:pt x="406781" y="765047"/>
                </a:lnTo>
                <a:lnTo>
                  <a:pt x="5754624" y="765047"/>
                </a:lnTo>
                <a:lnTo>
                  <a:pt x="5754624" y="0"/>
                </a:lnTo>
                <a:close/>
              </a:path>
            </a:pathLst>
          </a:custGeom>
          <a:solidFill>
            <a:srgbClr val="C4D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56">
            <a:extLst>
              <a:ext uri="{FF2B5EF4-FFF2-40B4-BE49-F238E27FC236}">
                <a16:creationId xmlns:a16="http://schemas.microsoft.com/office/drawing/2014/main" id="{C3D84BC1-02A5-8C20-DFC3-3D30ADE513CC}"/>
              </a:ext>
            </a:extLst>
          </p:cNvPr>
          <p:cNvSpPr txBox="1"/>
          <p:nvPr/>
        </p:nvSpPr>
        <p:spPr>
          <a:xfrm>
            <a:off x="6354572" y="4115563"/>
            <a:ext cx="24320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Calibri"/>
                <a:cs typeface="Calibri"/>
              </a:rPr>
              <a:t>Assign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priorities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jobs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1" name="object 57">
            <a:extLst>
              <a:ext uri="{FF2B5EF4-FFF2-40B4-BE49-F238E27FC236}">
                <a16:creationId xmlns:a16="http://schemas.microsoft.com/office/drawing/2014/main" id="{8CCFB690-8221-0BAA-A089-E3782F24EF6D}"/>
              </a:ext>
            </a:extLst>
          </p:cNvPr>
          <p:cNvGrpSpPr/>
          <p:nvPr/>
        </p:nvGrpSpPr>
        <p:grpSpPr>
          <a:xfrm>
            <a:off x="5385816" y="3907536"/>
            <a:ext cx="777240" cy="777240"/>
            <a:chOff x="5090159" y="3773423"/>
            <a:chExt cx="777240" cy="777240"/>
          </a:xfrm>
        </p:grpSpPr>
        <p:sp>
          <p:nvSpPr>
            <p:cNvPr id="102" name="object 58">
              <a:extLst>
                <a:ext uri="{FF2B5EF4-FFF2-40B4-BE49-F238E27FC236}">
                  <a16:creationId xmlns:a16="http://schemas.microsoft.com/office/drawing/2014/main" id="{44A0C103-3973-EF6F-1957-7492EDFCB12F}"/>
                </a:ext>
              </a:extLst>
            </p:cNvPr>
            <p:cNvSpPr/>
            <p:nvPr/>
          </p:nvSpPr>
          <p:spPr>
            <a:xfrm>
              <a:off x="5096255" y="3779519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53" y="2981"/>
                  </a:lnTo>
                  <a:lnTo>
                    <a:pt x="288356" y="11686"/>
                  </a:lnTo>
                  <a:lnTo>
                    <a:pt x="244294" y="25755"/>
                  </a:lnTo>
                  <a:lnTo>
                    <a:pt x="202724" y="44830"/>
                  </a:lnTo>
                  <a:lnTo>
                    <a:pt x="164006" y="68552"/>
                  </a:lnTo>
                  <a:lnTo>
                    <a:pt x="128499" y="96561"/>
                  </a:lnTo>
                  <a:lnTo>
                    <a:pt x="96561" y="128499"/>
                  </a:lnTo>
                  <a:lnTo>
                    <a:pt x="68552" y="164006"/>
                  </a:lnTo>
                  <a:lnTo>
                    <a:pt x="44830" y="202724"/>
                  </a:lnTo>
                  <a:lnTo>
                    <a:pt x="25755" y="244294"/>
                  </a:lnTo>
                  <a:lnTo>
                    <a:pt x="11686" y="288356"/>
                  </a:lnTo>
                  <a:lnTo>
                    <a:pt x="2981" y="334553"/>
                  </a:lnTo>
                  <a:lnTo>
                    <a:pt x="0" y="382523"/>
                  </a:lnTo>
                  <a:lnTo>
                    <a:pt x="2981" y="430494"/>
                  </a:lnTo>
                  <a:lnTo>
                    <a:pt x="11686" y="476691"/>
                  </a:lnTo>
                  <a:lnTo>
                    <a:pt x="25755" y="520753"/>
                  </a:lnTo>
                  <a:lnTo>
                    <a:pt x="44830" y="562323"/>
                  </a:lnTo>
                  <a:lnTo>
                    <a:pt x="68552" y="601041"/>
                  </a:lnTo>
                  <a:lnTo>
                    <a:pt x="96561" y="636548"/>
                  </a:lnTo>
                  <a:lnTo>
                    <a:pt x="128499" y="668486"/>
                  </a:lnTo>
                  <a:lnTo>
                    <a:pt x="164006" y="696495"/>
                  </a:lnTo>
                  <a:lnTo>
                    <a:pt x="202724" y="720217"/>
                  </a:lnTo>
                  <a:lnTo>
                    <a:pt x="244294" y="739292"/>
                  </a:lnTo>
                  <a:lnTo>
                    <a:pt x="288356" y="753361"/>
                  </a:lnTo>
                  <a:lnTo>
                    <a:pt x="334553" y="762066"/>
                  </a:lnTo>
                  <a:lnTo>
                    <a:pt x="382524" y="765047"/>
                  </a:lnTo>
                  <a:lnTo>
                    <a:pt x="430494" y="762066"/>
                  </a:lnTo>
                  <a:lnTo>
                    <a:pt x="476691" y="753361"/>
                  </a:lnTo>
                  <a:lnTo>
                    <a:pt x="520753" y="739292"/>
                  </a:lnTo>
                  <a:lnTo>
                    <a:pt x="562323" y="720217"/>
                  </a:lnTo>
                  <a:lnTo>
                    <a:pt x="601041" y="696495"/>
                  </a:lnTo>
                  <a:lnTo>
                    <a:pt x="636548" y="668486"/>
                  </a:lnTo>
                  <a:lnTo>
                    <a:pt x="668486" y="636548"/>
                  </a:lnTo>
                  <a:lnTo>
                    <a:pt x="696495" y="601041"/>
                  </a:lnTo>
                  <a:lnTo>
                    <a:pt x="720217" y="562323"/>
                  </a:lnTo>
                  <a:lnTo>
                    <a:pt x="739292" y="520753"/>
                  </a:lnTo>
                  <a:lnTo>
                    <a:pt x="753361" y="476691"/>
                  </a:lnTo>
                  <a:lnTo>
                    <a:pt x="762066" y="430494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9">
              <a:extLst>
                <a:ext uri="{FF2B5EF4-FFF2-40B4-BE49-F238E27FC236}">
                  <a16:creationId xmlns:a16="http://schemas.microsoft.com/office/drawing/2014/main" id="{2E81B0FD-3B51-750F-5E76-274BAC9085BB}"/>
                </a:ext>
              </a:extLst>
            </p:cNvPr>
            <p:cNvSpPr/>
            <p:nvPr/>
          </p:nvSpPr>
          <p:spPr>
            <a:xfrm>
              <a:off x="5096255" y="3779519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3"/>
                  </a:moveTo>
                  <a:lnTo>
                    <a:pt x="2981" y="334553"/>
                  </a:lnTo>
                  <a:lnTo>
                    <a:pt x="11686" y="288356"/>
                  </a:lnTo>
                  <a:lnTo>
                    <a:pt x="25755" y="244294"/>
                  </a:lnTo>
                  <a:lnTo>
                    <a:pt x="44830" y="202724"/>
                  </a:lnTo>
                  <a:lnTo>
                    <a:pt x="68552" y="164006"/>
                  </a:lnTo>
                  <a:lnTo>
                    <a:pt x="96561" y="128499"/>
                  </a:lnTo>
                  <a:lnTo>
                    <a:pt x="128499" y="96561"/>
                  </a:lnTo>
                  <a:lnTo>
                    <a:pt x="164006" y="68552"/>
                  </a:lnTo>
                  <a:lnTo>
                    <a:pt x="202724" y="44830"/>
                  </a:lnTo>
                  <a:lnTo>
                    <a:pt x="244294" y="25755"/>
                  </a:lnTo>
                  <a:lnTo>
                    <a:pt x="288356" y="11686"/>
                  </a:lnTo>
                  <a:lnTo>
                    <a:pt x="334553" y="2981"/>
                  </a:lnTo>
                  <a:lnTo>
                    <a:pt x="382524" y="0"/>
                  </a:lnTo>
                  <a:lnTo>
                    <a:pt x="430494" y="2981"/>
                  </a:lnTo>
                  <a:lnTo>
                    <a:pt x="476691" y="11686"/>
                  </a:lnTo>
                  <a:lnTo>
                    <a:pt x="520753" y="25755"/>
                  </a:lnTo>
                  <a:lnTo>
                    <a:pt x="562323" y="44830"/>
                  </a:lnTo>
                  <a:lnTo>
                    <a:pt x="601041" y="68552"/>
                  </a:lnTo>
                  <a:lnTo>
                    <a:pt x="636548" y="96561"/>
                  </a:lnTo>
                  <a:lnTo>
                    <a:pt x="668486" y="128499"/>
                  </a:lnTo>
                  <a:lnTo>
                    <a:pt x="696495" y="164006"/>
                  </a:lnTo>
                  <a:lnTo>
                    <a:pt x="720217" y="202724"/>
                  </a:lnTo>
                  <a:lnTo>
                    <a:pt x="739292" y="244294"/>
                  </a:lnTo>
                  <a:lnTo>
                    <a:pt x="753361" y="288356"/>
                  </a:lnTo>
                  <a:lnTo>
                    <a:pt x="762066" y="334553"/>
                  </a:lnTo>
                  <a:lnTo>
                    <a:pt x="765048" y="382523"/>
                  </a:lnTo>
                  <a:lnTo>
                    <a:pt x="762066" y="430494"/>
                  </a:lnTo>
                  <a:lnTo>
                    <a:pt x="753361" y="476691"/>
                  </a:lnTo>
                  <a:lnTo>
                    <a:pt x="739292" y="520753"/>
                  </a:lnTo>
                  <a:lnTo>
                    <a:pt x="720217" y="562323"/>
                  </a:lnTo>
                  <a:lnTo>
                    <a:pt x="696495" y="601041"/>
                  </a:lnTo>
                  <a:lnTo>
                    <a:pt x="668486" y="636548"/>
                  </a:lnTo>
                  <a:lnTo>
                    <a:pt x="636548" y="668486"/>
                  </a:lnTo>
                  <a:lnTo>
                    <a:pt x="601041" y="696495"/>
                  </a:lnTo>
                  <a:lnTo>
                    <a:pt x="562323" y="720217"/>
                  </a:lnTo>
                  <a:lnTo>
                    <a:pt x="520753" y="739292"/>
                  </a:lnTo>
                  <a:lnTo>
                    <a:pt x="476691" y="753361"/>
                  </a:lnTo>
                  <a:lnTo>
                    <a:pt x="430494" y="762066"/>
                  </a:lnTo>
                  <a:lnTo>
                    <a:pt x="382524" y="765047"/>
                  </a:lnTo>
                  <a:lnTo>
                    <a:pt x="334553" y="762066"/>
                  </a:lnTo>
                  <a:lnTo>
                    <a:pt x="288356" y="753361"/>
                  </a:lnTo>
                  <a:lnTo>
                    <a:pt x="244294" y="739292"/>
                  </a:lnTo>
                  <a:lnTo>
                    <a:pt x="202724" y="720217"/>
                  </a:lnTo>
                  <a:lnTo>
                    <a:pt x="164006" y="696495"/>
                  </a:lnTo>
                  <a:lnTo>
                    <a:pt x="128499" y="668486"/>
                  </a:lnTo>
                  <a:lnTo>
                    <a:pt x="96561" y="636548"/>
                  </a:lnTo>
                  <a:lnTo>
                    <a:pt x="68552" y="601041"/>
                  </a:lnTo>
                  <a:lnTo>
                    <a:pt x="44830" y="562323"/>
                  </a:lnTo>
                  <a:lnTo>
                    <a:pt x="25755" y="520753"/>
                  </a:lnTo>
                  <a:lnTo>
                    <a:pt x="11686" y="476691"/>
                  </a:lnTo>
                  <a:lnTo>
                    <a:pt x="2981" y="430494"/>
                  </a:lnTo>
                  <a:lnTo>
                    <a:pt x="0" y="38252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60">
            <a:extLst>
              <a:ext uri="{FF2B5EF4-FFF2-40B4-BE49-F238E27FC236}">
                <a16:creationId xmlns:a16="http://schemas.microsoft.com/office/drawing/2014/main" id="{22919250-D0AE-54A5-6731-799E755DB1C8}"/>
              </a:ext>
            </a:extLst>
          </p:cNvPr>
          <p:cNvSpPr txBox="1"/>
          <p:nvPr/>
        </p:nvSpPr>
        <p:spPr>
          <a:xfrm>
            <a:off x="5671185" y="4025342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61">
            <a:extLst>
              <a:ext uri="{FF2B5EF4-FFF2-40B4-BE49-F238E27FC236}">
                <a16:creationId xmlns:a16="http://schemas.microsoft.com/office/drawing/2014/main" id="{03A659C1-90F3-3ADD-75BF-59CA12287638}"/>
              </a:ext>
            </a:extLst>
          </p:cNvPr>
          <p:cNvSpPr/>
          <p:nvPr/>
        </p:nvSpPr>
        <p:spPr>
          <a:xfrm>
            <a:off x="5775960" y="4867657"/>
            <a:ext cx="5577840" cy="765175"/>
          </a:xfrm>
          <a:custGeom>
            <a:avLst/>
            <a:gdLst/>
            <a:ahLst/>
            <a:cxnLst/>
            <a:rect l="l" t="t" r="r" b="b"/>
            <a:pathLst>
              <a:path w="5755005" h="765175">
                <a:moveTo>
                  <a:pt x="5754624" y="0"/>
                </a:moveTo>
                <a:lnTo>
                  <a:pt x="406781" y="0"/>
                </a:lnTo>
                <a:lnTo>
                  <a:pt x="0" y="382523"/>
                </a:lnTo>
                <a:lnTo>
                  <a:pt x="406781" y="765047"/>
                </a:lnTo>
                <a:lnTo>
                  <a:pt x="5754624" y="765047"/>
                </a:lnTo>
                <a:lnTo>
                  <a:pt x="5754624" y="0"/>
                </a:lnTo>
                <a:close/>
              </a:path>
            </a:pathLst>
          </a:custGeom>
          <a:solidFill>
            <a:srgbClr val="C4D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62">
            <a:extLst>
              <a:ext uri="{FF2B5EF4-FFF2-40B4-BE49-F238E27FC236}">
                <a16:creationId xmlns:a16="http://schemas.microsoft.com/office/drawing/2014/main" id="{57EC069B-B2BE-FFF9-B9EA-6990330DDC9F}"/>
              </a:ext>
            </a:extLst>
          </p:cNvPr>
          <p:cNvSpPr txBox="1"/>
          <p:nvPr/>
        </p:nvSpPr>
        <p:spPr>
          <a:xfrm>
            <a:off x="6354572" y="5068571"/>
            <a:ext cx="38442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Calibri"/>
                <a:cs typeface="Calibri"/>
              </a:rPr>
              <a:t>Run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jobs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assigned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nodes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07" name="object 63">
            <a:extLst>
              <a:ext uri="{FF2B5EF4-FFF2-40B4-BE49-F238E27FC236}">
                <a16:creationId xmlns:a16="http://schemas.microsoft.com/office/drawing/2014/main" id="{349EC463-3D56-D4EC-D4AE-7FA5196493EA}"/>
              </a:ext>
            </a:extLst>
          </p:cNvPr>
          <p:cNvGrpSpPr/>
          <p:nvPr/>
        </p:nvGrpSpPr>
        <p:grpSpPr>
          <a:xfrm>
            <a:off x="5385816" y="4861560"/>
            <a:ext cx="777240" cy="777240"/>
            <a:chOff x="5090159" y="4727447"/>
            <a:chExt cx="777240" cy="777240"/>
          </a:xfrm>
        </p:grpSpPr>
        <p:sp>
          <p:nvSpPr>
            <p:cNvPr id="108" name="object 64">
              <a:extLst>
                <a:ext uri="{FF2B5EF4-FFF2-40B4-BE49-F238E27FC236}">
                  <a16:creationId xmlns:a16="http://schemas.microsoft.com/office/drawing/2014/main" id="{ACB81C61-82FC-A127-7FFF-7EFBF96E7CFE}"/>
                </a:ext>
              </a:extLst>
            </p:cNvPr>
            <p:cNvSpPr/>
            <p:nvPr/>
          </p:nvSpPr>
          <p:spPr>
            <a:xfrm>
              <a:off x="5096255" y="47335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382524" y="0"/>
                  </a:moveTo>
                  <a:lnTo>
                    <a:pt x="334553" y="2981"/>
                  </a:lnTo>
                  <a:lnTo>
                    <a:pt x="288356" y="11686"/>
                  </a:lnTo>
                  <a:lnTo>
                    <a:pt x="244294" y="25755"/>
                  </a:lnTo>
                  <a:lnTo>
                    <a:pt x="202724" y="44830"/>
                  </a:lnTo>
                  <a:lnTo>
                    <a:pt x="164006" y="68552"/>
                  </a:lnTo>
                  <a:lnTo>
                    <a:pt x="128499" y="96561"/>
                  </a:lnTo>
                  <a:lnTo>
                    <a:pt x="96561" y="128499"/>
                  </a:lnTo>
                  <a:lnTo>
                    <a:pt x="68552" y="164006"/>
                  </a:lnTo>
                  <a:lnTo>
                    <a:pt x="44830" y="202724"/>
                  </a:lnTo>
                  <a:lnTo>
                    <a:pt x="25755" y="244294"/>
                  </a:lnTo>
                  <a:lnTo>
                    <a:pt x="11686" y="288356"/>
                  </a:lnTo>
                  <a:lnTo>
                    <a:pt x="2981" y="334553"/>
                  </a:lnTo>
                  <a:lnTo>
                    <a:pt x="0" y="382523"/>
                  </a:lnTo>
                  <a:lnTo>
                    <a:pt x="2981" y="430494"/>
                  </a:lnTo>
                  <a:lnTo>
                    <a:pt x="11686" y="476691"/>
                  </a:lnTo>
                  <a:lnTo>
                    <a:pt x="25755" y="520753"/>
                  </a:lnTo>
                  <a:lnTo>
                    <a:pt x="44830" y="562323"/>
                  </a:lnTo>
                  <a:lnTo>
                    <a:pt x="68552" y="601041"/>
                  </a:lnTo>
                  <a:lnTo>
                    <a:pt x="96561" y="636548"/>
                  </a:lnTo>
                  <a:lnTo>
                    <a:pt x="128499" y="668486"/>
                  </a:lnTo>
                  <a:lnTo>
                    <a:pt x="164006" y="696495"/>
                  </a:lnTo>
                  <a:lnTo>
                    <a:pt x="202724" y="720217"/>
                  </a:lnTo>
                  <a:lnTo>
                    <a:pt x="244294" y="739292"/>
                  </a:lnTo>
                  <a:lnTo>
                    <a:pt x="288356" y="753361"/>
                  </a:lnTo>
                  <a:lnTo>
                    <a:pt x="334553" y="762066"/>
                  </a:lnTo>
                  <a:lnTo>
                    <a:pt x="382524" y="765047"/>
                  </a:lnTo>
                  <a:lnTo>
                    <a:pt x="430494" y="762066"/>
                  </a:lnTo>
                  <a:lnTo>
                    <a:pt x="476691" y="753361"/>
                  </a:lnTo>
                  <a:lnTo>
                    <a:pt x="520753" y="739292"/>
                  </a:lnTo>
                  <a:lnTo>
                    <a:pt x="562323" y="720217"/>
                  </a:lnTo>
                  <a:lnTo>
                    <a:pt x="601041" y="696495"/>
                  </a:lnTo>
                  <a:lnTo>
                    <a:pt x="636548" y="668486"/>
                  </a:lnTo>
                  <a:lnTo>
                    <a:pt x="668486" y="636548"/>
                  </a:lnTo>
                  <a:lnTo>
                    <a:pt x="696495" y="601041"/>
                  </a:lnTo>
                  <a:lnTo>
                    <a:pt x="720217" y="562323"/>
                  </a:lnTo>
                  <a:lnTo>
                    <a:pt x="739292" y="520753"/>
                  </a:lnTo>
                  <a:lnTo>
                    <a:pt x="753361" y="476691"/>
                  </a:lnTo>
                  <a:lnTo>
                    <a:pt x="762066" y="430494"/>
                  </a:lnTo>
                  <a:lnTo>
                    <a:pt x="765048" y="382523"/>
                  </a:lnTo>
                  <a:lnTo>
                    <a:pt x="762066" y="334553"/>
                  </a:lnTo>
                  <a:lnTo>
                    <a:pt x="753361" y="288356"/>
                  </a:lnTo>
                  <a:lnTo>
                    <a:pt x="739292" y="244294"/>
                  </a:lnTo>
                  <a:lnTo>
                    <a:pt x="720217" y="202724"/>
                  </a:lnTo>
                  <a:lnTo>
                    <a:pt x="696495" y="164006"/>
                  </a:lnTo>
                  <a:lnTo>
                    <a:pt x="668486" y="128499"/>
                  </a:lnTo>
                  <a:lnTo>
                    <a:pt x="636548" y="96561"/>
                  </a:lnTo>
                  <a:lnTo>
                    <a:pt x="601041" y="68552"/>
                  </a:lnTo>
                  <a:lnTo>
                    <a:pt x="562323" y="44830"/>
                  </a:lnTo>
                  <a:lnTo>
                    <a:pt x="520753" y="25755"/>
                  </a:lnTo>
                  <a:lnTo>
                    <a:pt x="476691" y="11686"/>
                  </a:lnTo>
                  <a:lnTo>
                    <a:pt x="430494" y="298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65">
              <a:extLst>
                <a:ext uri="{FF2B5EF4-FFF2-40B4-BE49-F238E27FC236}">
                  <a16:creationId xmlns:a16="http://schemas.microsoft.com/office/drawing/2014/main" id="{6A40B5FC-AFE8-F2A1-EE56-FD698A6C5405}"/>
                </a:ext>
              </a:extLst>
            </p:cNvPr>
            <p:cNvSpPr/>
            <p:nvPr/>
          </p:nvSpPr>
          <p:spPr>
            <a:xfrm>
              <a:off x="5096255" y="4733543"/>
              <a:ext cx="765175" cy="765175"/>
            </a:xfrm>
            <a:custGeom>
              <a:avLst/>
              <a:gdLst/>
              <a:ahLst/>
              <a:cxnLst/>
              <a:rect l="l" t="t" r="r" b="b"/>
              <a:pathLst>
                <a:path w="765175" h="765175">
                  <a:moveTo>
                    <a:pt x="0" y="382523"/>
                  </a:moveTo>
                  <a:lnTo>
                    <a:pt x="2981" y="334553"/>
                  </a:lnTo>
                  <a:lnTo>
                    <a:pt x="11686" y="288356"/>
                  </a:lnTo>
                  <a:lnTo>
                    <a:pt x="25755" y="244294"/>
                  </a:lnTo>
                  <a:lnTo>
                    <a:pt x="44830" y="202724"/>
                  </a:lnTo>
                  <a:lnTo>
                    <a:pt x="68552" y="164006"/>
                  </a:lnTo>
                  <a:lnTo>
                    <a:pt x="96561" y="128499"/>
                  </a:lnTo>
                  <a:lnTo>
                    <a:pt x="128499" y="96561"/>
                  </a:lnTo>
                  <a:lnTo>
                    <a:pt x="164006" y="68552"/>
                  </a:lnTo>
                  <a:lnTo>
                    <a:pt x="202724" y="44830"/>
                  </a:lnTo>
                  <a:lnTo>
                    <a:pt x="244294" y="25755"/>
                  </a:lnTo>
                  <a:lnTo>
                    <a:pt x="288356" y="11686"/>
                  </a:lnTo>
                  <a:lnTo>
                    <a:pt x="334553" y="2981"/>
                  </a:lnTo>
                  <a:lnTo>
                    <a:pt x="382524" y="0"/>
                  </a:lnTo>
                  <a:lnTo>
                    <a:pt x="430494" y="2981"/>
                  </a:lnTo>
                  <a:lnTo>
                    <a:pt x="476691" y="11686"/>
                  </a:lnTo>
                  <a:lnTo>
                    <a:pt x="520753" y="25755"/>
                  </a:lnTo>
                  <a:lnTo>
                    <a:pt x="562323" y="44830"/>
                  </a:lnTo>
                  <a:lnTo>
                    <a:pt x="601041" y="68552"/>
                  </a:lnTo>
                  <a:lnTo>
                    <a:pt x="636548" y="96561"/>
                  </a:lnTo>
                  <a:lnTo>
                    <a:pt x="668486" y="128499"/>
                  </a:lnTo>
                  <a:lnTo>
                    <a:pt x="696495" y="164006"/>
                  </a:lnTo>
                  <a:lnTo>
                    <a:pt x="720217" y="202724"/>
                  </a:lnTo>
                  <a:lnTo>
                    <a:pt x="739292" y="244294"/>
                  </a:lnTo>
                  <a:lnTo>
                    <a:pt x="753361" y="288356"/>
                  </a:lnTo>
                  <a:lnTo>
                    <a:pt x="762066" y="334553"/>
                  </a:lnTo>
                  <a:lnTo>
                    <a:pt x="765048" y="382523"/>
                  </a:lnTo>
                  <a:lnTo>
                    <a:pt x="762066" y="430494"/>
                  </a:lnTo>
                  <a:lnTo>
                    <a:pt x="753361" y="476691"/>
                  </a:lnTo>
                  <a:lnTo>
                    <a:pt x="739292" y="520753"/>
                  </a:lnTo>
                  <a:lnTo>
                    <a:pt x="720217" y="562323"/>
                  </a:lnTo>
                  <a:lnTo>
                    <a:pt x="696495" y="601041"/>
                  </a:lnTo>
                  <a:lnTo>
                    <a:pt x="668486" y="636548"/>
                  </a:lnTo>
                  <a:lnTo>
                    <a:pt x="636548" y="668486"/>
                  </a:lnTo>
                  <a:lnTo>
                    <a:pt x="601041" y="696495"/>
                  </a:lnTo>
                  <a:lnTo>
                    <a:pt x="562323" y="720217"/>
                  </a:lnTo>
                  <a:lnTo>
                    <a:pt x="520753" y="739292"/>
                  </a:lnTo>
                  <a:lnTo>
                    <a:pt x="476691" y="753361"/>
                  </a:lnTo>
                  <a:lnTo>
                    <a:pt x="430494" y="762066"/>
                  </a:lnTo>
                  <a:lnTo>
                    <a:pt x="382524" y="765047"/>
                  </a:lnTo>
                  <a:lnTo>
                    <a:pt x="334553" y="762066"/>
                  </a:lnTo>
                  <a:lnTo>
                    <a:pt x="288356" y="753361"/>
                  </a:lnTo>
                  <a:lnTo>
                    <a:pt x="244294" y="739292"/>
                  </a:lnTo>
                  <a:lnTo>
                    <a:pt x="202724" y="720217"/>
                  </a:lnTo>
                  <a:lnTo>
                    <a:pt x="164006" y="696495"/>
                  </a:lnTo>
                  <a:lnTo>
                    <a:pt x="128499" y="668486"/>
                  </a:lnTo>
                  <a:lnTo>
                    <a:pt x="96561" y="636548"/>
                  </a:lnTo>
                  <a:lnTo>
                    <a:pt x="68552" y="601041"/>
                  </a:lnTo>
                  <a:lnTo>
                    <a:pt x="44830" y="562323"/>
                  </a:lnTo>
                  <a:lnTo>
                    <a:pt x="25755" y="520753"/>
                  </a:lnTo>
                  <a:lnTo>
                    <a:pt x="11686" y="476691"/>
                  </a:lnTo>
                  <a:lnTo>
                    <a:pt x="2981" y="430494"/>
                  </a:lnTo>
                  <a:lnTo>
                    <a:pt x="0" y="38252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66">
            <a:extLst>
              <a:ext uri="{FF2B5EF4-FFF2-40B4-BE49-F238E27FC236}">
                <a16:creationId xmlns:a16="http://schemas.microsoft.com/office/drawing/2014/main" id="{A5A2177A-A788-02AC-00B3-05970E38117A}"/>
              </a:ext>
            </a:extLst>
          </p:cNvPr>
          <p:cNvSpPr txBox="1"/>
          <p:nvPr/>
        </p:nvSpPr>
        <p:spPr>
          <a:xfrm>
            <a:off x="5671185" y="4981195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i="1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F40B4DAD-5C58-6E01-ABBD-2C8FED7C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51" y="1932589"/>
            <a:ext cx="3095691" cy="267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4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4E75-16AC-B3D2-3D00-F3647A51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9FEA6-098E-2512-D3FD-3F152D6F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40</a:t>
            </a:fld>
            <a:endParaRPr lang="en-US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412AE712-BDE0-334C-61C2-E1164C67F87E}"/>
              </a:ext>
            </a:extLst>
          </p:cNvPr>
          <p:cNvSpPr txBox="1">
            <a:spLocks/>
          </p:cNvSpPr>
          <p:nvPr/>
        </p:nvSpPr>
        <p:spPr>
          <a:xfrm>
            <a:off x="430091" y="301309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More Documentation!</a:t>
            </a:r>
            <a:endParaRPr kumimoji="0" lang="en-US" sz="4400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E57B0-8A8D-028C-DBA8-DA8524948D3E}"/>
              </a:ext>
            </a:extLst>
          </p:cNvPr>
          <p:cNvSpPr txBox="1"/>
          <p:nvPr/>
        </p:nvSpPr>
        <p:spPr>
          <a:xfrm>
            <a:off x="4776169" y="1394845"/>
            <a:ext cx="6044231" cy="387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 </a:t>
            </a:r>
            <a:r>
              <a:rPr lang="en-US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Slurm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Docs!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https://slurm.schedmd.com/documentation.html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CURC </a:t>
            </a:r>
            <a:r>
              <a:rPr lang="en-US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Slurm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Guide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https://curc.readthedocs.io/en/latest/running-jobs/slurm-commands.html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04C6A4-C650-AC28-1CF9-0E38EB168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94845"/>
            <a:ext cx="3897209" cy="38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087A-0483-A989-73B1-68532715D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726D4-AFD7-B0F9-65A4-5B0163AD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DA1CF2-FA4F-C395-CFE4-8241331F586C}"/>
              </a:ext>
            </a:extLst>
          </p:cNvPr>
          <p:cNvGrpSpPr/>
          <p:nvPr/>
        </p:nvGrpSpPr>
        <p:grpSpPr>
          <a:xfrm>
            <a:off x="2286000" y="1414793"/>
            <a:ext cx="7132165" cy="3662050"/>
            <a:chOff x="1045672" y="931762"/>
            <a:chExt cx="7132165" cy="36620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1E3BA0-436D-C30F-9AE8-C9240CEFDF53}"/>
                </a:ext>
              </a:extLst>
            </p:cNvPr>
            <p:cNvGrpSpPr/>
            <p:nvPr/>
          </p:nvGrpSpPr>
          <p:grpSpPr>
            <a:xfrm>
              <a:off x="1045672" y="931762"/>
              <a:ext cx="3359418" cy="3662050"/>
              <a:chOff x="1045672" y="931762"/>
              <a:chExt cx="3359418" cy="3662050"/>
            </a:xfrm>
          </p:grpSpPr>
          <p:sp>
            <p:nvSpPr>
              <p:cNvPr id="12" name="Google Shape;136;p19">
                <a:extLst>
                  <a:ext uri="{FF2B5EF4-FFF2-40B4-BE49-F238E27FC236}">
                    <a16:creationId xmlns:a16="http://schemas.microsoft.com/office/drawing/2014/main" id="{E82B9379-3BF9-8D85-DE09-AF894DFE1A3A}"/>
                  </a:ext>
                </a:extLst>
              </p:cNvPr>
              <p:cNvSpPr txBox="1"/>
              <p:nvPr/>
            </p:nvSpPr>
            <p:spPr>
              <a:xfrm>
                <a:off x="1045672" y="3793623"/>
                <a:ext cx="3359418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1" algn="ctr"/>
                <a:r>
                  <a:rPr lang="en-US" sz="4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"/>
                  </a:rPr>
                  <a:t>Questions</a:t>
                </a:r>
                <a:endParaRPr sz="4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"/>
                </a:endParaRPr>
              </a:p>
            </p:txBody>
          </p:sp>
          <p:pic>
            <p:nvPicPr>
              <p:cNvPr id="13" name="Graphic 12" descr="Questions with solid fill">
                <a:extLst>
                  <a:ext uri="{FF2B5EF4-FFF2-40B4-BE49-F238E27FC236}">
                    <a16:creationId xmlns:a16="http://schemas.microsoft.com/office/drawing/2014/main" id="{1BDC1519-C1EE-2632-68A5-DDDC7B036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5181" y="931762"/>
                <a:ext cx="3200400" cy="32004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9F5B88-6DE4-7B02-C06E-9CBE0B723C13}"/>
                </a:ext>
              </a:extLst>
            </p:cNvPr>
            <p:cNvGrpSpPr/>
            <p:nvPr/>
          </p:nvGrpSpPr>
          <p:grpSpPr>
            <a:xfrm>
              <a:off x="4818419" y="931762"/>
              <a:ext cx="3359418" cy="3662050"/>
              <a:chOff x="4818419" y="931762"/>
              <a:chExt cx="3359418" cy="3662050"/>
            </a:xfrm>
          </p:grpSpPr>
          <p:pic>
            <p:nvPicPr>
              <p:cNvPr id="10" name="Graphic 9" descr="Customer review with solid fill">
                <a:extLst>
                  <a:ext uri="{FF2B5EF4-FFF2-40B4-BE49-F238E27FC236}">
                    <a16:creationId xmlns:a16="http://schemas.microsoft.com/office/drawing/2014/main" id="{7CD9CECD-4225-A5BD-2AF8-5D1A7BCA8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97928" y="931762"/>
                <a:ext cx="3200400" cy="3200400"/>
              </a:xfrm>
              <a:prstGeom prst="rect">
                <a:avLst/>
              </a:prstGeom>
            </p:spPr>
          </p:pic>
          <p:sp>
            <p:nvSpPr>
              <p:cNvPr id="11" name="Google Shape;136;p19">
                <a:extLst>
                  <a:ext uri="{FF2B5EF4-FFF2-40B4-BE49-F238E27FC236}">
                    <a16:creationId xmlns:a16="http://schemas.microsoft.com/office/drawing/2014/main" id="{342883BB-5FE8-20EC-1411-116CEC83AC09}"/>
                  </a:ext>
                </a:extLst>
              </p:cNvPr>
              <p:cNvSpPr txBox="1"/>
              <p:nvPr/>
            </p:nvSpPr>
            <p:spPr>
              <a:xfrm>
                <a:off x="4818419" y="3793623"/>
                <a:ext cx="3359418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1" algn="ctr"/>
                <a:r>
                  <a:rPr lang="en-US" sz="4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"/>
                  </a:rPr>
                  <a:t>Comments</a:t>
                </a:r>
                <a:endParaRPr sz="4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43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330B-B1AD-15BE-EC4E-8B214FB10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547D6-3BF7-5848-A3C3-3C7DE86F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267200" y="1351525"/>
            <a:ext cx="32918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85128" algn="l"/>
              </a:tabLst>
            </a:pPr>
            <a:r>
              <a:rPr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US"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|    Partitions    |    Jobs</a:t>
            </a:r>
            <a:endParaRPr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ject 4"/>
          <p:cNvPicPr/>
          <p:nvPr/>
        </p:nvPicPr>
        <p:blipFill>
          <a:blip r:embed="rId3" cstate="print"/>
          <a:srcRect b="34426"/>
          <a:stretch/>
        </p:blipFill>
        <p:spPr>
          <a:xfrm>
            <a:off x="4343400" y="1905000"/>
            <a:ext cx="3211366" cy="304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45EA2381-14C8-D66F-C6E8-294EF56276FF}"/>
              </a:ext>
            </a:extLst>
          </p:cNvPr>
          <p:cNvSpPr txBox="1">
            <a:spLocks/>
          </p:cNvSpPr>
          <p:nvPr/>
        </p:nvSpPr>
        <p:spPr>
          <a:xfrm>
            <a:off x="304800" y="26805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60" dirty="0" err="1"/>
              <a:t>Slurm</a:t>
            </a:r>
            <a:r>
              <a:rPr lang="en-US" cap="small" spc="-60" dirty="0"/>
              <a:t> Vocabulary:</a:t>
            </a:r>
          </a:p>
        </p:txBody>
      </p:sp>
    </p:spTree>
    <p:extLst>
      <p:ext uri="{BB962C8B-B14F-4D97-AF65-F5344CB8AC3E}">
        <p14:creationId xmlns:p14="http://schemas.microsoft.com/office/powerpoint/2010/main" val="8764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1381-AFE4-CD07-6A23-FDAA2B52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65BF1-3407-F389-365B-94FB16DF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B416A1F-8C5A-347F-BB8D-EBE550BE90EB}"/>
              </a:ext>
            </a:extLst>
          </p:cNvPr>
          <p:cNvSpPr txBox="1"/>
          <p:nvPr/>
        </p:nvSpPr>
        <p:spPr>
          <a:xfrm>
            <a:off x="1600200" y="1258837"/>
            <a:ext cx="32918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85128" algn="l"/>
              </a:tabLst>
            </a:pPr>
            <a:r>
              <a:rPr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US"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spc="-13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    Partitions   |    Jobs</a:t>
            </a:r>
            <a:endParaRPr sz="2000" b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8CA2E44-4F96-54DE-27DA-F64E8D315DF7}"/>
              </a:ext>
            </a:extLst>
          </p:cNvPr>
          <p:cNvSpPr txBox="1">
            <a:spLocks/>
          </p:cNvSpPr>
          <p:nvPr/>
        </p:nvSpPr>
        <p:spPr>
          <a:xfrm>
            <a:off x="289632" y="26805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60" dirty="0" err="1"/>
              <a:t>Slurm</a:t>
            </a:r>
            <a:r>
              <a:rPr lang="en-US" cap="small" spc="-60" dirty="0"/>
              <a:t> Vocabulary:</a:t>
            </a: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D5F0E613-65E3-10BF-986C-48154615DC1D}"/>
              </a:ext>
            </a:extLst>
          </p:cNvPr>
          <p:cNvPicPr/>
          <p:nvPr/>
        </p:nvPicPr>
        <p:blipFill>
          <a:blip r:embed="rId3" cstate="print"/>
          <a:srcRect r="40603" b="33998"/>
          <a:stretch/>
        </p:blipFill>
        <p:spPr>
          <a:xfrm>
            <a:off x="1676400" y="1905407"/>
            <a:ext cx="4154277" cy="2742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4BE7A0-7270-E12E-0FAE-93A3DA56228F}"/>
                  </a:ext>
                </a:extLst>
              </p14:cNvPr>
              <p14:cNvContentPartPr/>
              <p14:nvPr/>
            </p14:nvContentPartPr>
            <p14:xfrm>
              <a:off x="9858935" y="643816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4BE7A0-7270-E12E-0FAE-93A3DA5622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5935" y="637516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29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91718-DF0F-D627-4EC5-9621842A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48EF-B83C-E9CD-886A-A7DCC443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C754F00-BFF3-0B3E-9641-8F7AC8AB9131}"/>
              </a:ext>
            </a:extLst>
          </p:cNvPr>
          <p:cNvSpPr txBox="1"/>
          <p:nvPr/>
        </p:nvSpPr>
        <p:spPr>
          <a:xfrm>
            <a:off x="1524000" y="1258837"/>
            <a:ext cx="32918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85128" algn="l"/>
              </a:tabLst>
            </a:pPr>
            <a:r>
              <a:rPr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US"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b="1" spc="-13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    Partitions    |    Jobs</a:t>
            </a:r>
            <a:endParaRPr sz="2000" b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A48F14F-2428-DAAF-8CC9-FE6C65FC653E}"/>
              </a:ext>
            </a:extLst>
          </p:cNvPr>
          <p:cNvSpPr txBox="1">
            <a:spLocks/>
          </p:cNvSpPr>
          <p:nvPr/>
        </p:nvSpPr>
        <p:spPr>
          <a:xfrm>
            <a:off x="289632" y="26805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60" dirty="0" err="1"/>
              <a:t>Slurm</a:t>
            </a:r>
            <a:r>
              <a:rPr lang="en-US" cap="small" spc="-60" dirty="0"/>
              <a:t> Vocabulary: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2A9C1B1-634A-0470-18D4-5B6ADAC5B2D1}"/>
              </a:ext>
            </a:extLst>
          </p:cNvPr>
          <p:cNvSpPr txBox="1"/>
          <p:nvPr/>
        </p:nvSpPr>
        <p:spPr>
          <a:xfrm>
            <a:off x="6705600" y="1258837"/>
            <a:ext cx="32918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85128" algn="l"/>
              </a:tabLst>
            </a:pPr>
            <a:r>
              <a:rPr sz="2000" b="1" spc="-13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US" sz="2000" b="1" spc="-13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|    </a:t>
            </a:r>
            <a:r>
              <a:rPr lang="en-US" sz="2000" b="1" spc="-13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</a:t>
            </a:r>
            <a:r>
              <a:rPr lang="en-US"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1" spc="-13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|    Jobs</a:t>
            </a:r>
            <a:endParaRPr sz="2000" b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81A97067-87E3-431A-3D65-406780E52567}"/>
              </a:ext>
            </a:extLst>
          </p:cNvPr>
          <p:cNvPicPr/>
          <p:nvPr/>
        </p:nvPicPr>
        <p:blipFill>
          <a:blip r:embed="rId3" cstate="print"/>
          <a:srcRect r="40603" b="33998"/>
          <a:stretch/>
        </p:blipFill>
        <p:spPr>
          <a:xfrm>
            <a:off x="1676400" y="2210206"/>
            <a:ext cx="4154277" cy="2742794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B11C1B6A-8AE3-5AC2-FE1C-DBEEDBECB065}"/>
              </a:ext>
            </a:extLst>
          </p:cNvPr>
          <p:cNvPicPr/>
          <p:nvPr/>
        </p:nvPicPr>
        <p:blipFill>
          <a:blip r:embed="rId4" cstate="print"/>
          <a:srcRect r="55656" b="33226"/>
          <a:stretch/>
        </p:blipFill>
        <p:spPr>
          <a:xfrm>
            <a:off x="7077236" y="2210565"/>
            <a:ext cx="2292243" cy="2125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5CCB07-E336-2B08-3F1B-AE87432D520E}"/>
                  </a:ext>
                </a:extLst>
              </p14:cNvPr>
              <p14:cNvContentPartPr/>
              <p14:nvPr/>
            </p14:nvContentPartPr>
            <p14:xfrm>
              <a:off x="9858935" y="643816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5CCB07-E336-2B08-3F1B-AE87432D52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5935" y="63751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75160EA-0B17-2B48-8F6A-14497A6DBC44}"/>
              </a:ext>
            </a:extLst>
          </p:cNvPr>
          <p:cNvSpPr/>
          <p:nvPr/>
        </p:nvSpPr>
        <p:spPr>
          <a:xfrm>
            <a:off x="9906000" y="4267200"/>
            <a:ext cx="685800" cy="1148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10B47E57-E6E3-1953-30C1-8123544469F4}"/>
              </a:ext>
            </a:extLst>
          </p:cNvPr>
          <p:cNvPicPr/>
          <p:nvPr/>
        </p:nvPicPr>
        <p:blipFill>
          <a:blip r:embed="rId4" cstate="print"/>
          <a:srcRect r="55656" b="33226"/>
          <a:stretch/>
        </p:blipFill>
        <p:spPr>
          <a:xfrm>
            <a:off x="8223357" y="3338516"/>
            <a:ext cx="2292243" cy="1995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6C973F-2973-82C8-3B96-6DFDD32BE98B}"/>
              </a:ext>
            </a:extLst>
          </p:cNvPr>
          <p:cNvSpPr/>
          <p:nvPr/>
        </p:nvSpPr>
        <p:spPr>
          <a:xfrm>
            <a:off x="10454568" y="5105400"/>
            <a:ext cx="36583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38D-F4F8-D39D-2F2C-4F3902AE9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59A59-B340-D03F-6065-E6EEF3BF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6E6A2-7003-882D-AD42-BF07175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8F8E1AD-C596-7640-106D-934D386AA035}"/>
              </a:ext>
            </a:extLst>
          </p:cNvPr>
          <p:cNvSpPr txBox="1"/>
          <p:nvPr/>
        </p:nvSpPr>
        <p:spPr>
          <a:xfrm>
            <a:off x="3810000" y="1219200"/>
            <a:ext cx="34747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85128" algn="l"/>
              </a:tabLst>
            </a:pPr>
            <a:r>
              <a:rPr sz="2000" b="1" spc="-13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US" sz="2000" b="1" spc="-13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|    Partitions    |    </a:t>
            </a:r>
            <a:r>
              <a:rPr lang="en-US" sz="2000" b="1" spc="-13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Jobs</a:t>
            </a:r>
            <a:endParaRPr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42E46C-F29C-95AD-B839-6A2E5B41F282}"/>
              </a:ext>
            </a:extLst>
          </p:cNvPr>
          <p:cNvSpPr txBox="1">
            <a:spLocks/>
          </p:cNvSpPr>
          <p:nvPr/>
        </p:nvSpPr>
        <p:spPr>
          <a:xfrm>
            <a:off x="289632" y="268050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cap="small" spc="-60" dirty="0" err="1"/>
              <a:t>Slurm</a:t>
            </a:r>
            <a:r>
              <a:rPr lang="en-US" cap="small" spc="-60" dirty="0"/>
              <a:t> Vocabulary: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2DA866-8B4B-2D64-70F1-D48FC577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919"/>
          <a:stretch/>
        </p:blipFill>
        <p:spPr>
          <a:xfrm>
            <a:off x="4191001" y="1805934"/>
            <a:ext cx="2895600" cy="3499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8E7BA2-3761-561D-3842-F60670E7706D}"/>
              </a:ext>
            </a:extLst>
          </p:cNvPr>
          <p:cNvSpPr/>
          <p:nvPr/>
        </p:nvSpPr>
        <p:spPr>
          <a:xfrm>
            <a:off x="3352800" y="4983832"/>
            <a:ext cx="2438400" cy="85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0668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sm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Getting An Account</a:t>
            </a:r>
            <a:endParaRPr kumimoji="0" lang="en-US" b="0" i="0" u="none" strike="noStrike" kern="1200" cap="small" spc="-1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002337" y="6452265"/>
            <a:ext cx="18732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US" spc="-25" smtClean="0"/>
              <a:pPr marL="12700">
                <a:lnSpc>
                  <a:spcPct val="100000"/>
                </a:lnSpc>
                <a:spcBef>
                  <a:spcPts val="25"/>
                </a:spcBef>
              </a:pPr>
              <a:t>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331585"/>
            <a:ext cx="10744200" cy="369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46555" indent="-457200">
              <a:lnSpc>
                <a:spcPct val="125000"/>
              </a:lnSpc>
              <a:spcBef>
                <a:spcPts val="1989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 Boulder, CSU users and affiliates:</a:t>
            </a:r>
          </a:p>
          <a:p>
            <a:pPr marL="927100" marR="1646555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 an account through the RC Account request portal: </a:t>
            </a:r>
            <a:r>
              <a:rPr lang="en-US" sz="24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https://rcamp.rc.colorado.edu/accounts/account-request/create/organization</a:t>
            </a:r>
            <a:endParaRPr lang="en-US" sz="2400" spc="-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1646555" indent="-457200">
              <a:lnSpc>
                <a:spcPct val="125000"/>
              </a:lnSpc>
              <a:spcBef>
                <a:spcPts val="1989"/>
              </a:spcBef>
              <a:buFont typeface="Arial" panose="020B0604020202020204" pitchFamily="34" charset="0"/>
              <a:buChar char="•"/>
            </a:pPr>
            <a:r>
              <a:rPr lang="en-US" sz="28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AMC, RMACC users and affiliates: </a:t>
            </a:r>
          </a:p>
          <a:p>
            <a:pPr marL="927100" marR="1646555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 an account through the ACCESS-CI User Registration Portal: </a:t>
            </a:r>
            <a:r>
              <a:rPr lang="en-US" sz="24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https://identity.access-ci.org/new-user.html </a:t>
            </a:r>
            <a:endParaRPr lang="en-US" sz="2400" spc="-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1672AD-F96C-4406-BEE1-D058FD9A934A}">
  <we:reference id="4b785c87-866c-4bad-85d8-5d1ae467ac9a" version="3.18.0.0" store="EXCatalog" storeType="EXCatalog"/>
  <we:alternateReferences>
    <we:reference id="WA104381909" version="3.18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9335</TotalTime>
  <Words>3438</Words>
  <Application>Microsoft Office PowerPoint</Application>
  <PresentationFormat>Widescreen</PresentationFormat>
  <Paragraphs>494</Paragraphs>
  <Slides>41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Aptos</vt:lpstr>
      <vt:lpstr>Aptos Display</vt:lpstr>
      <vt:lpstr>Arial</vt:lpstr>
      <vt:lpstr>Arial Black</vt:lpstr>
      <vt:lpstr>Arial MT</vt:lpstr>
      <vt:lpstr>Atkinson Hyperlegible</vt:lpstr>
      <vt:lpstr>Calibri</vt:lpstr>
      <vt:lpstr>Consolas</vt:lpstr>
      <vt:lpstr>Source Sans Pro</vt:lpstr>
      <vt:lpstr>Times New Roman</vt:lpstr>
      <vt:lpstr>Trebuchet MS</vt:lpstr>
      <vt:lpstr>CUB Content </vt:lpstr>
      <vt:lpstr>Taming the Cluster: A Researcher’s Guide to Slurm</vt:lpstr>
      <vt:lpstr>PowerPoint Presentation</vt:lpstr>
      <vt:lpstr>View The Slides</vt:lpstr>
      <vt:lpstr>What is Slurm?</vt:lpstr>
      <vt:lpstr>PowerPoint Presentation</vt:lpstr>
      <vt:lpstr>PowerPoint Presentation</vt:lpstr>
      <vt:lpstr>PowerPoint Presentation</vt:lpstr>
      <vt:lpstr>PowerPoint Presentation</vt:lpstr>
      <vt:lpstr>Getting An Account</vt:lpstr>
      <vt:lpstr>Slurm Job lifecycle : the happy path</vt:lpstr>
      <vt:lpstr>Anatomy of a job script </vt:lpstr>
      <vt:lpstr>Anatomy of a job script </vt:lpstr>
      <vt:lpstr>Anatomy of a Job Script </vt:lpstr>
      <vt:lpstr>Anatomy of a Job Script </vt:lpstr>
      <vt:lpstr>Job Submission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a Job Fails, Ask Yourself...</vt:lpstr>
      <vt:lpstr>After a Job Fails, Ask Yourself...</vt:lpstr>
      <vt:lpstr>PowerPoint Presentation</vt:lpstr>
      <vt:lpstr>After a Job Fails, Ask Yourself...</vt:lpstr>
      <vt:lpstr>PowerPoint Presentation</vt:lpstr>
      <vt:lpstr>PowerPoint Presentation</vt:lpstr>
      <vt:lpstr>PowerPoint Presentation</vt:lpstr>
      <vt:lpstr>PowerPoint Presentation</vt:lpstr>
      <vt:lpstr>After a Job Fails, Ask Yourself...</vt:lpstr>
      <vt:lpstr>PowerPoint Presentation</vt:lpstr>
      <vt:lpstr>PowerPoint Presentation</vt:lpstr>
      <vt:lpstr>PowerPoint Presentation</vt:lpstr>
      <vt:lpstr>PowerPoint Presentation</vt:lpstr>
      <vt:lpstr>Logging Into Research Computing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Vanzo</dc:creator>
  <cp:lastModifiedBy>Mohal Khandelwal</cp:lastModifiedBy>
  <cp:revision>77</cp:revision>
  <dcterms:created xsi:type="dcterms:W3CDTF">2025-05-13T18:31:11Z</dcterms:created>
  <dcterms:modified xsi:type="dcterms:W3CDTF">2025-05-20T22:10:32Z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2025-05-13T00:00:00Z</vt:filetime>
  </property>
  <property fmtid="{D5CDD505-2E9C-101B-9397-08002B2CF9AE}" pid="5" name="Producer">
    <vt:lpwstr>Microsoft® PowerPoint® 2016</vt:lpwstr>
  </property>
</Properties>
</file>